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3" r:id="rId26"/>
    <p:sldId id="285" r:id="rId27"/>
    <p:sldId id="290" r:id="rId28"/>
    <p:sldId id="288" r:id="rId29"/>
    <p:sldId id="287"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16" autoAdjust="0"/>
  </p:normalViewPr>
  <p:slideViewPr>
    <p:cSldViewPr snapToGrid="0" snapToObjects="1">
      <p:cViewPr>
        <p:scale>
          <a:sx n="85" d="100"/>
          <a:sy n="85" d="100"/>
        </p:scale>
        <p:origin x="-1656"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311E25-96A5-E44A-9FA4-B3C85C93BF31}" type="datetimeFigureOut">
              <a:rPr lang="en-US" smtClean="0"/>
              <a:t>05/06/21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DC8C5E-9C46-BC43-9C4D-DA8F967BBC17}" type="slidenum">
              <a:rPr lang="en-US" smtClean="0"/>
              <a:t>‹#›</a:t>
            </a:fld>
            <a:endParaRPr lang="en-US"/>
          </a:p>
        </p:txBody>
      </p:sp>
    </p:spTree>
    <p:extLst>
      <p:ext uri="{BB962C8B-B14F-4D97-AF65-F5344CB8AC3E}">
        <p14:creationId xmlns:p14="http://schemas.microsoft.com/office/powerpoint/2010/main" val="33002664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DC8C5E-9C46-BC43-9C4D-DA8F967BBC17}" type="slidenum">
              <a:rPr lang="en-US" smtClean="0"/>
              <a:t>21</a:t>
            </a:fld>
            <a:endParaRPr lang="en-US"/>
          </a:p>
        </p:txBody>
      </p:sp>
    </p:spTree>
    <p:extLst>
      <p:ext uri="{BB962C8B-B14F-4D97-AF65-F5344CB8AC3E}">
        <p14:creationId xmlns:p14="http://schemas.microsoft.com/office/powerpoint/2010/main" val="1793106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pic>
        <p:nvPicPr>
          <p:cNvPr id="8" name="Picture 7" descr="coverEmboss.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1116012" y="1904999"/>
            <a:ext cx="6938963" cy="1582271"/>
          </a:xfrm>
        </p:spPr>
        <p:txBody>
          <a:bodyPr anchor="b" anchorCtr="0"/>
          <a:lstStyle>
            <a:lvl1pPr>
              <a:lnSpc>
                <a:spcPct val="95000"/>
              </a:lnSpc>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1116013" y="3487271"/>
            <a:ext cx="6938961" cy="1143000"/>
          </a:xfrm>
        </p:spPr>
        <p:txBody>
          <a:bodyPr/>
          <a:lstStyle>
            <a:lvl1pPr marL="0" indent="0" algn="ctr">
              <a:spcBef>
                <a:spcPts val="300"/>
              </a:spcBef>
              <a:buNone/>
              <a:defRPr sz="22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07741" y="5715000"/>
            <a:ext cx="2133600" cy="275478"/>
          </a:xfrm>
        </p:spPr>
        <p:txBody>
          <a:bodyPr/>
          <a:lstStyle>
            <a:lvl1pPr>
              <a:defRPr>
                <a:solidFill>
                  <a:schemeClr val="bg2">
                    <a:lumMod val="60000"/>
                    <a:lumOff val="40000"/>
                  </a:schemeClr>
                </a:solidFill>
              </a:defRPr>
            </a:lvl1pPr>
          </a:lstStyle>
          <a:p>
            <a:fld id="{2DF66AD8-BC4A-4004-9882-414398D930CA}" type="datetimeFigureOut">
              <a:rPr lang="en-US" smtClean="0"/>
              <a:t>05/06/21</a:t>
            </a:fld>
            <a:endParaRPr lang="en-US"/>
          </a:p>
        </p:txBody>
      </p:sp>
      <p:sp>
        <p:nvSpPr>
          <p:cNvPr id="5" name="Footer Placeholder 4"/>
          <p:cNvSpPr>
            <a:spLocks noGrp="1"/>
          </p:cNvSpPr>
          <p:nvPr>
            <p:ph type="ftr" sz="quarter" idx="11"/>
          </p:nvPr>
        </p:nvSpPr>
        <p:spPr>
          <a:xfrm>
            <a:off x="1102659" y="5715000"/>
            <a:ext cx="2895600" cy="275478"/>
          </a:xfrm>
        </p:spPr>
        <p:txBody>
          <a:bodyPr/>
          <a:lstStyle>
            <a:lvl1pPr>
              <a:defRPr>
                <a:solidFill>
                  <a:schemeClr val="bg2">
                    <a:lumMod val="60000"/>
                    <a:lumOff val="40000"/>
                  </a:schemeClr>
                </a:solidFill>
              </a:defRPr>
            </a:lvl1pPr>
          </a:lstStyle>
          <a:p>
            <a:endParaRPr lang="en-US"/>
          </a:p>
        </p:txBody>
      </p:sp>
      <p:sp>
        <p:nvSpPr>
          <p:cNvPr id="6" name="Slide Number Placeholder 5"/>
          <p:cNvSpPr>
            <a:spLocks noGrp="1"/>
          </p:cNvSpPr>
          <p:nvPr>
            <p:ph type="sldNum" sz="quarter" idx="12"/>
          </p:nvPr>
        </p:nvSpPr>
        <p:spPr>
          <a:xfrm>
            <a:off x="4343400" y="5715000"/>
            <a:ext cx="457200" cy="275478"/>
          </a:xfrm>
        </p:spPr>
        <p:txBody>
          <a:bodyPr/>
          <a:lstStyle>
            <a:lvl1pPr>
              <a:defRPr>
                <a:solidFill>
                  <a:schemeClr val="bg2">
                    <a:lumMod val="60000"/>
                    <a:lumOff val="40000"/>
                  </a:schemeClr>
                </a:solidFill>
              </a:defRPr>
            </a:lvl1pPr>
          </a:lstStyle>
          <a:p>
            <a:fld id="{B9D2C864-9362-43C7-A136-D9C41D93A96D}" type="slidenum">
              <a:rPr lang="en-US" smtClean="0"/>
              <a:t>‹#›</a:t>
            </a:fld>
            <a:endParaRPr lang="en-US"/>
          </a:p>
        </p:txBody>
      </p:sp>
      <p:pic>
        <p:nvPicPr>
          <p:cNvPr id="9" name="Picture 8" descr="coverAccentBottom.png"/>
          <p:cNvPicPr>
            <a:picLocks noChangeAspect="1"/>
          </p:cNvPicPr>
          <p:nvPr/>
        </p:nvPicPr>
        <p:blipFill>
          <a:blip r:embed="rId3"/>
          <a:stretch>
            <a:fillRect/>
          </a:stretch>
        </p:blipFill>
        <p:spPr>
          <a:xfrm>
            <a:off x="914400" y="4686766"/>
            <a:ext cx="7315200" cy="400705"/>
          </a:xfrm>
          <a:prstGeom prst="rect">
            <a:avLst/>
          </a:prstGeom>
        </p:spPr>
      </p:pic>
      <p:pic>
        <p:nvPicPr>
          <p:cNvPr id="10" name="Picture 9" descr="coverAccentTop.png"/>
          <p:cNvPicPr>
            <a:picLocks noChangeAspect="1"/>
          </p:cNvPicPr>
          <p:nvPr/>
        </p:nvPicPr>
        <p:blipFill>
          <a:blip r:embed="rId4"/>
          <a:stretch>
            <a:fillRect/>
          </a:stretch>
        </p:blipFill>
        <p:spPr>
          <a:xfrm>
            <a:off x="914400" y="1619136"/>
            <a:ext cx="7315200" cy="39138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2" descr="scrollwork-Top.png"/>
          <p:cNvPicPr>
            <a:picLocks noChangeAspect="1" noChangeArrowheads="1"/>
          </p:cNvPicPr>
          <p:nvPr/>
        </p:nvPicPr>
        <p:blipFill>
          <a:blip r:embed="rId2"/>
          <a:srcRect/>
          <a:stretch>
            <a:fillRect/>
          </a:stretch>
        </p:blipFill>
        <p:spPr bwMode="auto">
          <a:xfrm flipH="1">
            <a:off x="4754083" y="673398"/>
            <a:ext cx="742950" cy="361950"/>
          </a:xfrm>
          <a:prstGeom prst="rect">
            <a:avLst/>
          </a:prstGeom>
          <a:noFill/>
        </p:spPr>
      </p:pic>
      <p:pic>
        <p:nvPicPr>
          <p:cNvPr id="15" name="Picture 3" descr="scrollwork-Bottom.png"/>
          <p:cNvPicPr>
            <a:picLocks noChangeAspect="1" noChangeArrowheads="1"/>
          </p:cNvPicPr>
          <p:nvPr/>
        </p:nvPicPr>
        <p:blipFill>
          <a:blip r:embed="rId3"/>
          <a:srcRect/>
          <a:stretch>
            <a:fillRect/>
          </a:stretch>
        </p:blipFill>
        <p:spPr bwMode="auto">
          <a:xfrm flipH="1">
            <a:off x="4754083" y="5636584"/>
            <a:ext cx="742950" cy="361950"/>
          </a:xfrm>
          <a:prstGeom prst="rect">
            <a:avLst/>
          </a:prstGeom>
          <a:noFill/>
        </p:spPr>
      </p:pic>
      <p:pic>
        <p:nvPicPr>
          <p:cNvPr id="4099" name="Picture 3" descr="scrollwork-Bottom.png"/>
          <p:cNvPicPr>
            <a:picLocks noChangeAspect="1" noChangeArrowheads="1"/>
          </p:cNvPicPr>
          <p:nvPr/>
        </p:nvPicPr>
        <p:blipFill>
          <a:blip r:embed="rId3"/>
          <a:srcRect/>
          <a:stretch>
            <a:fillRect/>
          </a:stretch>
        </p:blipFill>
        <p:spPr bwMode="auto">
          <a:xfrm>
            <a:off x="7774169" y="5636584"/>
            <a:ext cx="742950" cy="361950"/>
          </a:xfrm>
          <a:prstGeom prst="rect">
            <a:avLst/>
          </a:prstGeom>
          <a:noFill/>
        </p:spPr>
      </p:pic>
      <p:pic>
        <p:nvPicPr>
          <p:cNvPr id="4098" name="Picture 2" descr="scrollwork-Top.png"/>
          <p:cNvPicPr>
            <a:picLocks noChangeAspect="1" noChangeArrowheads="1"/>
          </p:cNvPicPr>
          <p:nvPr/>
        </p:nvPicPr>
        <p:blipFill>
          <a:blip r:embed="rId2"/>
          <a:srcRect/>
          <a:stretch>
            <a:fillRect/>
          </a:stretch>
        </p:blipFill>
        <p:spPr bwMode="auto">
          <a:xfrm>
            <a:off x="7774169" y="673398"/>
            <a:ext cx="742950" cy="361950"/>
          </a:xfrm>
          <a:prstGeom prst="rect">
            <a:avLst/>
          </a:prstGeom>
          <a:noFill/>
        </p:spPr>
      </p:pic>
      <p:sp>
        <p:nvSpPr>
          <p:cNvPr id="2" name="Title 1"/>
          <p:cNvSpPr>
            <a:spLocks noGrp="1"/>
          </p:cNvSpPr>
          <p:nvPr>
            <p:ph type="title"/>
          </p:nvPr>
        </p:nvSpPr>
        <p:spPr>
          <a:xfrm>
            <a:off x="838200" y="914400"/>
            <a:ext cx="3429000" cy="1371600"/>
          </a:xfrm>
        </p:spPr>
        <p:txBody>
          <a:bodyPr vert="horz" lIns="91440" tIns="45720" rIns="91440" bIns="45720" rtlCol="0" anchor="b">
            <a:noAutofit/>
          </a:bodyPr>
          <a:lstStyle>
            <a:lvl1pPr algn="ctr" defTabSz="914400" rtl="0" eaLnBrk="1" latinLnBrk="0" hangingPunct="1">
              <a:spcBef>
                <a:spcPct val="0"/>
              </a:spcBef>
              <a:buNone/>
              <a:defRPr lang="en-US" sz="3600" b="0" kern="1200" dirty="0">
                <a:solidFill>
                  <a:schemeClr val="tx1"/>
                </a:solidFill>
                <a:latin typeface="+mj-lt"/>
                <a:ea typeface="+mj-ea"/>
                <a:cs typeface="+mj-c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5081121" y="914400"/>
            <a:ext cx="3108960" cy="4815841"/>
          </a:xfrm>
          <a:solidFill>
            <a:schemeClr val="bg2"/>
          </a:solidFill>
          <a:ln w="127000">
            <a:solidFill>
              <a:schemeClr val="bg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8200" y="2667001"/>
            <a:ext cx="3429000" cy="2895600"/>
          </a:xfrm>
        </p:spPr>
        <p:txBody>
          <a:bodyPr vert="horz" lIns="91440" tIns="45720" rIns="91440" bIns="45720" rtlCol="0">
            <a:normAutofit/>
          </a:bodyPr>
          <a:lstStyle>
            <a:lvl1pPr marL="0" indent="0" algn="ctr">
              <a:spcBef>
                <a:spcPts val="500"/>
              </a:spcBef>
              <a:buNone/>
              <a:defRPr lang="en-US" sz="1800" kern="120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600"/>
              </a:spcBef>
              <a:buSzPct val="10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05/06/21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pic>
        <p:nvPicPr>
          <p:cNvPr id="8" name="Picture 2" descr="captionAccent.png"/>
          <p:cNvPicPr>
            <a:picLocks noChangeAspect="1" noChangeArrowheads="1"/>
          </p:cNvPicPr>
          <p:nvPr/>
        </p:nvPicPr>
        <p:blipFill>
          <a:blip r:embed="rId4"/>
          <a:srcRect/>
          <a:stretch>
            <a:fillRect/>
          </a:stretch>
        </p:blipFill>
        <p:spPr bwMode="auto">
          <a:xfrm>
            <a:off x="838200" y="2326341"/>
            <a:ext cx="3429000" cy="240307"/>
          </a:xfrm>
          <a:prstGeom prst="rect">
            <a:avLst/>
          </a:prstGeom>
          <a:no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12" name="Picture 2" descr="scrollwork-Top.png"/>
          <p:cNvPicPr>
            <a:picLocks noChangeAspect="1" noChangeArrowheads="1"/>
          </p:cNvPicPr>
          <p:nvPr/>
        </p:nvPicPr>
        <p:blipFill>
          <a:blip r:embed="rId2"/>
          <a:srcRect/>
          <a:stretch>
            <a:fillRect/>
          </a:stretch>
        </p:blipFill>
        <p:spPr bwMode="auto">
          <a:xfrm flipH="1">
            <a:off x="1752600" y="565897"/>
            <a:ext cx="742950" cy="361950"/>
          </a:xfrm>
          <a:prstGeom prst="rect">
            <a:avLst/>
          </a:prstGeom>
          <a:noFill/>
        </p:spPr>
      </p:pic>
      <p:pic>
        <p:nvPicPr>
          <p:cNvPr id="15" name="Picture 3" descr="scrollwork-Bottom.png"/>
          <p:cNvPicPr>
            <a:picLocks noChangeAspect="1" noChangeArrowheads="1"/>
          </p:cNvPicPr>
          <p:nvPr/>
        </p:nvPicPr>
        <p:blipFill>
          <a:blip r:embed="rId3"/>
          <a:srcRect/>
          <a:stretch>
            <a:fillRect/>
          </a:stretch>
        </p:blipFill>
        <p:spPr bwMode="auto">
          <a:xfrm flipH="1">
            <a:off x="1752600" y="4128247"/>
            <a:ext cx="742950" cy="361950"/>
          </a:xfrm>
          <a:prstGeom prst="rect">
            <a:avLst/>
          </a:prstGeom>
          <a:noFill/>
        </p:spPr>
      </p:pic>
      <p:pic>
        <p:nvPicPr>
          <p:cNvPr id="4099" name="Picture 3" descr="scrollwork-Bottom.png"/>
          <p:cNvPicPr>
            <a:picLocks noChangeAspect="1" noChangeArrowheads="1"/>
          </p:cNvPicPr>
          <p:nvPr/>
        </p:nvPicPr>
        <p:blipFill>
          <a:blip r:embed="rId3"/>
          <a:srcRect/>
          <a:stretch>
            <a:fillRect/>
          </a:stretch>
        </p:blipFill>
        <p:spPr bwMode="auto">
          <a:xfrm>
            <a:off x="6648450" y="4128247"/>
            <a:ext cx="742950" cy="361950"/>
          </a:xfrm>
          <a:prstGeom prst="rect">
            <a:avLst/>
          </a:prstGeom>
          <a:noFill/>
        </p:spPr>
      </p:pic>
      <p:pic>
        <p:nvPicPr>
          <p:cNvPr id="4098" name="Picture 2" descr="scrollwork-Top.png"/>
          <p:cNvPicPr>
            <a:picLocks noChangeAspect="1" noChangeArrowheads="1"/>
          </p:cNvPicPr>
          <p:nvPr/>
        </p:nvPicPr>
        <p:blipFill>
          <a:blip r:embed="rId2"/>
          <a:srcRect/>
          <a:stretch>
            <a:fillRect/>
          </a:stretch>
        </p:blipFill>
        <p:spPr bwMode="auto">
          <a:xfrm>
            <a:off x="6648450" y="565897"/>
            <a:ext cx="742950" cy="361950"/>
          </a:xfrm>
          <a:prstGeom prst="rect">
            <a:avLst/>
          </a:prstGeom>
          <a:noFill/>
        </p:spPr>
      </p:pic>
      <p:sp>
        <p:nvSpPr>
          <p:cNvPr id="2" name="Title 1"/>
          <p:cNvSpPr>
            <a:spLocks noGrp="1"/>
          </p:cNvSpPr>
          <p:nvPr>
            <p:ph type="title"/>
          </p:nvPr>
        </p:nvSpPr>
        <p:spPr>
          <a:xfrm>
            <a:off x="1280160" y="4406153"/>
            <a:ext cx="6583680" cy="784412"/>
          </a:xfrm>
        </p:spPr>
        <p:txBody>
          <a:bodyPr vert="horz" lIns="91440" tIns="45720" rIns="91440" bIns="45720" rtlCol="0" anchor="b">
            <a:noAutofit/>
          </a:bodyPr>
          <a:lstStyle>
            <a:lvl1pPr algn="ctr" defTabSz="914400" rtl="0" eaLnBrk="1" latinLnBrk="0" hangingPunct="1">
              <a:spcBef>
                <a:spcPct val="0"/>
              </a:spcBef>
              <a:buNone/>
              <a:defRPr lang="en-US" sz="3600" b="0" kern="1200" dirty="0">
                <a:solidFill>
                  <a:schemeClr val="tx1"/>
                </a:solidFill>
                <a:latin typeface="+mj-lt"/>
                <a:ea typeface="+mj-ea"/>
                <a:cs typeface="+mj-c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286000" y="780826"/>
            <a:ext cx="4572000" cy="3467548"/>
          </a:xfrm>
          <a:solidFill>
            <a:schemeClr val="bg2"/>
          </a:solidFill>
          <a:ln w="127000">
            <a:solidFill>
              <a:schemeClr val="bg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8200" y="5446059"/>
            <a:ext cx="7543800" cy="609600"/>
          </a:xfrm>
        </p:spPr>
        <p:txBody>
          <a:bodyPr vert="horz" lIns="91440" tIns="45720" rIns="91440" bIns="45720" rtlCol="0">
            <a:normAutofit/>
          </a:bodyPr>
          <a:lstStyle>
            <a:lvl1pPr marL="0" indent="0" algn="ctr">
              <a:spcBef>
                <a:spcPts val="0"/>
              </a:spcBef>
              <a:buNone/>
              <a:defRPr lang="en-US" sz="1600" kern="120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600"/>
              </a:spcBef>
              <a:buSzPct val="10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05/06/21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pic>
        <p:nvPicPr>
          <p:cNvPr id="6146" name="Picture 2" descr="captionLongAccent.png"/>
          <p:cNvPicPr>
            <a:picLocks noChangeAspect="1" noChangeArrowheads="1"/>
          </p:cNvPicPr>
          <p:nvPr/>
        </p:nvPicPr>
        <p:blipFill>
          <a:blip r:embed="rId4"/>
          <a:srcRect/>
          <a:stretch>
            <a:fillRect/>
          </a:stretch>
        </p:blipFill>
        <p:spPr bwMode="auto">
          <a:xfrm>
            <a:off x="1390650" y="5204012"/>
            <a:ext cx="6362700" cy="247650"/>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2 Pictures above Caption">
    <p:spTree>
      <p:nvGrpSpPr>
        <p:cNvPr id="1" name=""/>
        <p:cNvGrpSpPr/>
        <p:nvPr/>
      </p:nvGrpSpPr>
      <p:grpSpPr>
        <a:xfrm>
          <a:off x="0" y="0"/>
          <a:ext cx="0" cy="0"/>
          <a:chOff x="0" y="0"/>
          <a:chExt cx="0" cy="0"/>
        </a:xfrm>
      </p:grpSpPr>
      <p:pic>
        <p:nvPicPr>
          <p:cNvPr id="15" name="Picture 3" descr="scrollwork-Bottom.png"/>
          <p:cNvPicPr>
            <a:picLocks noChangeAspect="1" noChangeArrowheads="1"/>
          </p:cNvPicPr>
          <p:nvPr/>
        </p:nvPicPr>
        <p:blipFill>
          <a:blip r:embed="rId2"/>
          <a:srcRect/>
          <a:stretch>
            <a:fillRect/>
          </a:stretch>
        </p:blipFill>
        <p:spPr bwMode="auto">
          <a:xfrm flipH="1">
            <a:off x="993402" y="4128247"/>
            <a:ext cx="742950" cy="361950"/>
          </a:xfrm>
          <a:prstGeom prst="rect">
            <a:avLst/>
          </a:prstGeom>
          <a:noFill/>
        </p:spPr>
      </p:pic>
      <p:pic>
        <p:nvPicPr>
          <p:cNvPr id="4099" name="Picture 3" descr="scrollwork-Bottom.png"/>
          <p:cNvPicPr>
            <a:picLocks noChangeAspect="1" noChangeArrowheads="1"/>
          </p:cNvPicPr>
          <p:nvPr/>
        </p:nvPicPr>
        <p:blipFill>
          <a:blip r:embed="rId2"/>
          <a:srcRect/>
          <a:stretch>
            <a:fillRect/>
          </a:stretch>
        </p:blipFill>
        <p:spPr bwMode="auto">
          <a:xfrm>
            <a:off x="7407649" y="4128247"/>
            <a:ext cx="742950" cy="361950"/>
          </a:xfrm>
          <a:prstGeom prst="rect">
            <a:avLst/>
          </a:prstGeom>
          <a:noFill/>
        </p:spPr>
      </p:pic>
      <p:pic>
        <p:nvPicPr>
          <p:cNvPr id="12" name="Picture 2" descr="scrollwork-Top.png"/>
          <p:cNvPicPr>
            <a:picLocks noChangeAspect="1" noChangeArrowheads="1"/>
          </p:cNvPicPr>
          <p:nvPr/>
        </p:nvPicPr>
        <p:blipFill>
          <a:blip r:embed="rId3"/>
          <a:srcRect/>
          <a:stretch>
            <a:fillRect/>
          </a:stretch>
        </p:blipFill>
        <p:spPr bwMode="auto">
          <a:xfrm flipH="1">
            <a:off x="993402" y="565897"/>
            <a:ext cx="742950" cy="361950"/>
          </a:xfrm>
          <a:prstGeom prst="rect">
            <a:avLst/>
          </a:prstGeom>
          <a:noFill/>
        </p:spPr>
      </p:pic>
      <p:pic>
        <p:nvPicPr>
          <p:cNvPr id="4098" name="Picture 2" descr="scrollwork-Top.png"/>
          <p:cNvPicPr>
            <a:picLocks noChangeAspect="1" noChangeArrowheads="1"/>
          </p:cNvPicPr>
          <p:nvPr/>
        </p:nvPicPr>
        <p:blipFill>
          <a:blip r:embed="rId3"/>
          <a:srcRect/>
          <a:stretch>
            <a:fillRect/>
          </a:stretch>
        </p:blipFill>
        <p:spPr bwMode="auto">
          <a:xfrm>
            <a:off x="7407649" y="565897"/>
            <a:ext cx="742950" cy="361950"/>
          </a:xfrm>
          <a:prstGeom prst="rect">
            <a:avLst/>
          </a:prstGeom>
          <a:noFill/>
        </p:spPr>
      </p:pic>
      <p:sp>
        <p:nvSpPr>
          <p:cNvPr id="2" name="Title 1"/>
          <p:cNvSpPr>
            <a:spLocks noGrp="1"/>
          </p:cNvSpPr>
          <p:nvPr>
            <p:ph type="title"/>
          </p:nvPr>
        </p:nvSpPr>
        <p:spPr>
          <a:xfrm>
            <a:off x="1280160" y="4406153"/>
            <a:ext cx="6583680" cy="784412"/>
          </a:xfrm>
        </p:spPr>
        <p:txBody>
          <a:bodyPr vert="horz" lIns="91440" tIns="45720" rIns="91440" bIns="45720" rtlCol="0" anchor="b">
            <a:noAutofit/>
          </a:bodyPr>
          <a:lstStyle>
            <a:lvl1pPr algn="ctr" defTabSz="914400" rtl="0" eaLnBrk="1" latinLnBrk="0" hangingPunct="1">
              <a:spcBef>
                <a:spcPct val="0"/>
              </a:spcBef>
              <a:buNone/>
              <a:defRPr lang="en-US" sz="3600" b="0" kern="1200" dirty="0">
                <a:solidFill>
                  <a:schemeClr val="tx1"/>
                </a:solidFill>
                <a:latin typeface="+mj-lt"/>
                <a:ea typeface="+mj-ea"/>
                <a:cs typeface="+mj-c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524000" y="780826"/>
            <a:ext cx="2743200" cy="3467548"/>
          </a:xfrm>
          <a:solidFill>
            <a:schemeClr val="bg2"/>
          </a:solidFill>
          <a:ln w="127000">
            <a:solidFill>
              <a:schemeClr val="bg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8200" y="5446059"/>
            <a:ext cx="7543800" cy="609600"/>
          </a:xfrm>
        </p:spPr>
        <p:txBody>
          <a:bodyPr vert="horz" lIns="91440" tIns="45720" rIns="91440" bIns="45720" rtlCol="0">
            <a:normAutofit/>
          </a:bodyPr>
          <a:lstStyle>
            <a:lvl1pPr marL="0" indent="0" algn="ctr">
              <a:spcBef>
                <a:spcPts val="0"/>
              </a:spcBef>
              <a:buNone/>
              <a:defRPr lang="en-US" sz="1600" kern="120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600"/>
              </a:spcBef>
              <a:buSzPct val="10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05/06/21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pic>
        <p:nvPicPr>
          <p:cNvPr id="6146" name="Picture 2" descr="captionLongAccent.png"/>
          <p:cNvPicPr>
            <a:picLocks noChangeAspect="1" noChangeArrowheads="1"/>
          </p:cNvPicPr>
          <p:nvPr/>
        </p:nvPicPr>
        <p:blipFill>
          <a:blip r:embed="rId4"/>
          <a:srcRect/>
          <a:stretch>
            <a:fillRect/>
          </a:stretch>
        </p:blipFill>
        <p:spPr bwMode="auto">
          <a:xfrm>
            <a:off x="1390650" y="5204012"/>
            <a:ext cx="6362700" cy="247650"/>
          </a:xfrm>
          <a:prstGeom prst="rect">
            <a:avLst/>
          </a:prstGeom>
          <a:noFill/>
        </p:spPr>
      </p:pic>
      <p:sp>
        <p:nvSpPr>
          <p:cNvPr id="14" name="Picture Placeholder 2"/>
          <p:cNvSpPr>
            <a:spLocks noGrp="1"/>
          </p:cNvSpPr>
          <p:nvPr>
            <p:ph type="pic" idx="13"/>
          </p:nvPr>
        </p:nvSpPr>
        <p:spPr>
          <a:xfrm>
            <a:off x="4912659" y="780826"/>
            <a:ext cx="2743200" cy="3467548"/>
          </a:xfrm>
          <a:solidFill>
            <a:schemeClr val="bg2"/>
          </a:solidFill>
          <a:ln w="127000">
            <a:solidFill>
              <a:schemeClr val="bg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2084294"/>
            <a:ext cx="7543800" cy="3639670"/>
          </a:xfrm>
        </p:spPr>
        <p:txBody>
          <a:bodyPr vert="eaVert"/>
          <a:lstStyle>
            <a:lvl5pPr>
              <a:defRPr/>
            </a:lvl5pPr>
            <a:lvl6pPr marL="2286000">
              <a:defRPr/>
            </a:lvl6pPr>
            <a:lvl7pPr marL="2286000">
              <a:defRPr/>
            </a:lvl7pPr>
            <a:lvl8pPr marL="2286000">
              <a:defRPr/>
            </a:lvl8pPr>
            <a:lvl9pPr marL="228600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F66AD8-BC4A-4004-9882-414398D930CA}" type="datetimeFigureOut">
              <a:rPr lang="en-US" smtClean="0"/>
              <a:t>05/06/21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922048"/>
            <a:ext cx="1676400" cy="4814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922048"/>
            <a:ext cx="5638800" cy="4814888"/>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F66AD8-BC4A-4004-9882-414398D930CA}" type="datetimeFigureOut">
              <a:rPr lang="en-US" smtClean="0"/>
              <a:t>05/06/21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pic>
        <p:nvPicPr>
          <p:cNvPr id="5122" name="Picture 2" descr="verticalAccent.png"/>
          <p:cNvPicPr>
            <a:picLocks noChangeAspect="1" noChangeArrowheads="1"/>
          </p:cNvPicPr>
          <p:nvPr/>
        </p:nvPicPr>
        <p:blipFill>
          <a:blip r:embed="rId2"/>
          <a:srcRect/>
          <a:stretch>
            <a:fillRect/>
          </a:stretch>
        </p:blipFill>
        <p:spPr bwMode="auto">
          <a:xfrm>
            <a:off x="6626225" y="860612"/>
            <a:ext cx="247364" cy="4937760"/>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F66AD8-BC4A-4004-9882-414398D930CA}" type="datetimeFigureOut">
              <a:rPr lang="en-US" smtClean="0"/>
              <a:t>05/06/21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pic>
        <p:nvPicPr>
          <p:cNvPr id="7"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Ref idx="1002">
        <a:schemeClr val="bg2"/>
      </p:bgRef>
    </p:bg>
    <p:spTree>
      <p:nvGrpSpPr>
        <p:cNvPr id="1" name=""/>
        <p:cNvGrpSpPr/>
        <p:nvPr/>
      </p:nvGrpSpPr>
      <p:grpSpPr>
        <a:xfrm>
          <a:off x="0" y="0"/>
          <a:ext cx="0" cy="0"/>
          <a:chOff x="0" y="0"/>
          <a:chExt cx="0" cy="0"/>
        </a:xfrm>
      </p:grpSpPr>
      <p:pic>
        <p:nvPicPr>
          <p:cNvPr id="8" name="Picture 7" descr="coverEmboss.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1102519" y="4038600"/>
            <a:ext cx="6938963" cy="1174376"/>
          </a:xfrm>
        </p:spPr>
        <p:txBody>
          <a:bodyPr anchor="b" anchorCtr="0">
            <a:noAutofit/>
          </a:bodyPr>
          <a:lstStyle>
            <a:lvl1pPr>
              <a:lnSpc>
                <a:spcPct val="95000"/>
              </a:lnSpc>
              <a:defRPr sz="5200"/>
            </a:lvl1pPr>
          </a:lstStyle>
          <a:p>
            <a:r>
              <a:rPr lang="en-US" smtClean="0"/>
              <a:t>Click to edit Master title style</a:t>
            </a:r>
            <a:endParaRPr lang="en-US" dirty="0"/>
          </a:p>
        </p:txBody>
      </p:sp>
      <p:sp>
        <p:nvSpPr>
          <p:cNvPr id="3" name="Subtitle 2"/>
          <p:cNvSpPr>
            <a:spLocks noGrp="1"/>
          </p:cNvSpPr>
          <p:nvPr>
            <p:ph type="subTitle" idx="1"/>
          </p:nvPr>
        </p:nvSpPr>
        <p:spPr>
          <a:xfrm>
            <a:off x="1102520" y="5212977"/>
            <a:ext cx="6938961" cy="775447"/>
          </a:xfrm>
        </p:spPr>
        <p:txBody>
          <a:bodyPr>
            <a:normAutofit/>
          </a:bodyPr>
          <a:lstStyle>
            <a:lvl1pPr marL="0" indent="0" algn="ctr">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07741" y="6214969"/>
            <a:ext cx="2133600" cy="275478"/>
          </a:xfrm>
        </p:spPr>
        <p:txBody>
          <a:bodyPr/>
          <a:lstStyle>
            <a:lvl1pPr>
              <a:defRPr>
                <a:solidFill>
                  <a:schemeClr val="bg2">
                    <a:lumMod val="60000"/>
                    <a:lumOff val="40000"/>
                  </a:schemeClr>
                </a:solidFill>
              </a:defRPr>
            </a:lvl1pPr>
          </a:lstStyle>
          <a:p>
            <a:fld id="{2DF66AD8-BC4A-4004-9882-414398D930CA}" type="datetimeFigureOut">
              <a:rPr lang="en-US" smtClean="0"/>
              <a:t>05/06/21</a:t>
            </a:fld>
            <a:endParaRPr lang="en-US"/>
          </a:p>
        </p:txBody>
      </p:sp>
      <p:sp>
        <p:nvSpPr>
          <p:cNvPr id="5" name="Footer Placeholder 4"/>
          <p:cNvSpPr>
            <a:spLocks noGrp="1"/>
          </p:cNvSpPr>
          <p:nvPr>
            <p:ph type="ftr" sz="quarter" idx="11"/>
          </p:nvPr>
        </p:nvSpPr>
        <p:spPr>
          <a:xfrm>
            <a:off x="1102659" y="6214969"/>
            <a:ext cx="2895600" cy="275478"/>
          </a:xfrm>
        </p:spPr>
        <p:txBody>
          <a:bodyPr/>
          <a:lstStyle>
            <a:lvl1pPr>
              <a:defRPr>
                <a:solidFill>
                  <a:schemeClr val="bg2">
                    <a:lumMod val="60000"/>
                    <a:lumOff val="40000"/>
                  </a:schemeClr>
                </a:solidFill>
              </a:defRPr>
            </a:lvl1pPr>
          </a:lstStyle>
          <a:p>
            <a:endParaRPr lang="en-US"/>
          </a:p>
        </p:txBody>
      </p:sp>
      <p:sp>
        <p:nvSpPr>
          <p:cNvPr id="6" name="Slide Number Placeholder 5"/>
          <p:cNvSpPr>
            <a:spLocks noGrp="1"/>
          </p:cNvSpPr>
          <p:nvPr>
            <p:ph type="sldNum" sz="quarter" idx="12"/>
          </p:nvPr>
        </p:nvSpPr>
        <p:spPr>
          <a:xfrm>
            <a:off x="4343400" y="6214969"/>
            <a:ext cx="457200" cy="275478"/>
          </a:xfrm>
        </p:spPr>
        <p:txBody>
          <a:bodyPr/>
          <a:lstStyle>
            <a:lvl1pPr>
              <a:defRPr>
                <a:solidFill>
                  <a:schemeClr val="bg2">
                    <a:lumMod val="60000"/>
                    <a:lumOff val="40000"/>
                  </a:schemeClr>
                </a:solidFill>
              </a:defRPr>
            </a:lvl1pPr>
          </a:lstStyle>
          <a:p>
            <a:fld id="{B9D2C864-9362-43C7-A136-D9C41D93A96D}" type="slidenum">
              <a:rPr lang="en-US" smtClean="0"/>
              <a:t>‹#›</a:t>
            </a:fld>
            <a:endParaRPr lang="en-US"/>
          </a:p>
        </p:txBody>
      </p:sp>
      <p:pic>
        <p:nvPicPr>
          <p:cNvPr id="9" name="Picture 8" descr="coverAccentBottom.png"/>
          <p:cNvPicPr>
            <a:picLocks noChangeAspect="1"/>
          </p:cNvPicPr>
          <p:nvPr/>
        </p:nvPicPr>
        <p:blipFill>
          <a:blip r:embed="rId3"/>
          <a:stretch>
            <a:fillRect/>
          </a:stretch>
        </p:blipFill>
        <p:spPr>
          <a:xfrm>
            <a:off x="914400" y="3915801"/>
            <a:ext cx="7315200" cy="400705"/>
          </a:xfrm>
          <a:prstGeom prst="rect">
            <a:avLst/>
          </a:prstGeom>
        </p:spPr>
      </p:pic>
      <p:sp>
        <p:nvSpPr>
          <p:cNvPr id="11" name="Picture Placeholder 2"/>
          <p:cNvSpPr>
            <a:spLocks noGrp="1"/>
          </p:cNvSpPr>
          <p:nvPr>
            <p:ph type="pic" idx="13"/>
          </p:nvPr>
        </p:nvSpPr>
        <p:spPr>
          <a:xfrm>
            <a:off x="1188720" y="1004455"/>
            <a:ext cx="6766560" cy="2729345"/>
          </a:xfrm>
          <a:solidFill>
            <a:schemeClr val="bg2"/>
          </a:solidFill>
          <a:ln w="127000">
            <a:solidFill>
              <a:schemeClr val="tx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6012" y="1904998"/>
            <a:ext cx="6938964" cy="1582271"/>
          </a:xfrm>
        </p:spPr>
        <p:txBody>
          <a:bodyPr vert="horz" lIns="91440" tIns="45720" rIns="91440" bIns="45720" rtlCol="0" anchor="b" anchorCtr="0">
            <a:noAutofit/>
          </a:bodyPr>
          <a:lstStyle>
            <a:lvl1pPr algn="ctr" defTabSz="914400" rtl="0" eaLnBrk="1" latinLnBrk="0" hangingPunct="1">
              <a:lnSpc>
                <a:spcPct val="95000"/>
              </a:lnSpc>
              <a:spcBef>
                <a:spcPct val="0"/>
              </a:spcBef>
              <a:buNone/>
              <a:defRPr lang="en-US" sz="5600" kern="1200">
                <a:solidFill>
                  <a:schemeClr val="tx1"/>
                </a:solidFill>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116012" y="3487271"/>
            <a:ext cx="6938960" cy="1143000"/>
          </a:xfrm>
        </p:spPr>
        <p:txBody>
          <a:bodyPr vert="horz" lIns="91440" tIns="45720" rIns="91440" bIns="45720" rtlCol="0">
            <a:normAutofit/>
          </a:bodyPr>
          <a:lstStyle>
            <a:lvl1pPr marL="0" indent="0" algn="ctr" defTabSz="914400" rtl="0" eaLnBrk="1" latinLnBrk="0" hangingPunct="1">
              <a:spcBef>
                <a:spcPts val="300"/>
              </a:spcBef>
              <a:buSzPct val="100000"/>
              <a:buFont typeface="Wingdings" pitchFamily="2" charset="2"/>
              <a:buNone/>
              <a:defRPr lang="en-US" sz="1800" kern="1200" smtClean="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05/06/21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pic>
        <p:nvPicPr>
          <p:cNvPr id="1026" name="Picture 2" descr="SectionAccentTop.png"/>
          <p:cNvPicPr>
            <a:picLocks noChangeAspect="1" noChangeArrowheads="1"/>
          </p:cNvPicPr>
          <p:nvPr/>
        </p:nvPicPr>
        <p:blipFill>
          <a:blip r:embed="rId2"/>
          <a:srcRect/>
          <a:stretch>
            <a:fillRect/>
          </a:stretch>
        </p:blipFill>
        <p:spPr bwMode="auto">
          <a:xfrm>
            <a:off x="914400" y="1618488"/>
            <a:ext cx="7315200" cy="356382"/>
          </a:xfrm>
          <a:prstGeom prst="rect">
            <a:avLst/>
          </a:prstGeom>
          <a:noFill/>
        </p:spPr>
      </p:pic>
      <p:pic>
        <p:nvPicPr>
          <p:cNvPr id="1027" name="Picture 3" descr="SectionAccentBottom.png"/>
          <p:cNvPicPr>
            <a:picLocks noChangeAspect="1" noChangeArrowheads="1"/>
          </p:cNvPicPr>
          <p:nvPr/>
        </p:nvPicPr>
        <p:blipFill>
          <a:blip r:embed="rId3"/>
          <a:srcRect/>
          <a:stretch>
            <a:fillRect/>
          </a:stretch>
        </p:blipFill>
        <p:spPr bwMode="auto">
          <a:xfrm>
            <a:off x="914400" y="4690872"/>
            <a:ext cx="7315200" cy="356382"/>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2084293"/>
            <a:ext cx="3429000" cy="3639312"/>
          </a:xfrm>
        </p:spPr>
        <p:txBody>
          <a:bodyPr>
            <a:normAutofit/>
          </a:bodyPr>
          <a:lstStyle>
            <a:lvl1pPr marL="282575" indent="-282575">
              <a:defRPr sz="2000"/>
            </a:lvl1pPr>
            <a:lvl2pPr marL="573088" indent="-282575">
              <a:defRPr sz="1800"/>
            </a:lvl2pPr>
            <a:lvl3pPr marL="855663" indent="-282575">
              <a:defRPr sz="1800"/>
            </a:lvl3pPr>
            <a:lvl4pPr marL="1146175" indent="-282575">
              <a:defRPr sz="1800"/>
            </a:lvl4pPr>
            <a:lvl5pPr marL="1430338" indent="-282575">
              <a:defRPr sz="1800"/>
            </a:lvl5pPr>
            <a:lvl6pPr marL="1712913" indent="-282575">
              <a:defRPr sz="1800"/>
            </a:lvl6pPr>
            <a:lvl7pPr marL="2003425" indent="-282575">
              <a:defRPr sz="1800"/>
            </a:lvl7pPr>
            <a:lvl8pPr marL="2286000" indent="-282575">
              <a:defRPr sz="1800"/>
            </a:lvl8pPr>
            <a:lvl9pPr marL="2568575" indent="-282575">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926106" y="2084293"/>
            <a:ext cx="3429000" cy="3639312"/>
          </a:xfrm>
        </p:spPr>
        <p:txBody>
          <a:bodyPr>
            <a:normAutofit/>
          </a:bodyPr>
          <a:lstStyle>
            <a:lvl1pPr marL="282575" indent="-282575">
              <a:defRPr sz="2000"/>
            </a:lvl1pPr>
            <a:lvl2pPr marL="573088" indent="-282575">
              <a:defRPr sz="1800"/>
            </a:lvl2pPr>
            <a:lvl3pPr marL="855663" indent="-282575">
              <a:defRPr sz="1800"/>
            </a:lvl3pPr>
            <a:lvl4pPr marL="1146175" indent="-282575">
              <a:defRPr sz="1800"/>
            </a:lvl4pPr>
            <a:lvl5pPr marL="1430338" indent="-282575">
              <a:defRPr sz="1800"/>
            </a:lvl5pPr>
            <a:lvl6pPr marL="1712913" indent="-282575">
              <a:defRPr sz="1800"/>
            </a:lvl6pPr>
            <a:lvl7pPr marL="2005013" indent="-282575">
              <a:defRPr sz="1800"/>
            </a:lvl7pPr>
            <a:lvl8pPr marL="2287588" indent="-282575">
              <a:defRPr sz="1800"/>
            </a:lvl8pPr>
            <a:lvl9pPr marL="2568575" indent="-2809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F66AD8-BC4A-4004-9882-414398D930CA}" type="datetimeFigureOut">
              <a:rPr lang="en-US" smtClean="0"/>
              <a:t>05/06/21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181100" y="1839913"/>
            <a:ext cx="2743200" cy="903287"/>
          </a:xfrm>
        </p:spPr>
        <p:txBody>
          <a:bodyPr anchor="ctr"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8200" y="2971800"/>
            <a:ext cx="3429000" cy="2751804"/>
          </a:xfrm>
        </p:spPr>
        <p:txBody>
          <a:bodyPr>
            <a:normAutofit/>
          </a:bodyPr>
          <a:lstStyle>
            <a:lvl1pPr marL="282575" indent="-282575">
              <a:defRPr sz="1800"/>
            </a:lvl1pPr>
            <a:lvl2pPr marL="573088" indent="-282575">
              <a:defRPr sz="1800"/>
            </a:lvl2pPr>
            <a:lvl3pPr marL="855663" indent="-282575">
              <a:defRPr sz="1800"/>
            </a:lvl3pPr>
            <a:lvl4pPr marL="1146175" indent="-282575">
              <a:defRPr sz="1800"/>
            </a:lvl4pPr>
            <a:lvl5pPr marL="1430338" indent="-284163">
              <a:defRPr sz="1800"/>
            </a:lvl5pPr>
            <a:lvl6pPr marL="1712913" indent="-282575">
              <a:defRPr sz="1600"/>
            </a:lvl6pPr>
            <a:lvl7pPr marL="2003425" indent="-282575">
              <a:defRPr sz="1600"/>
            </a:lvl7pPr>
            <a:lvl8pPr marL="2286000" indent="-282575">
              <a:defRPr sz="1600"/>
            </a:lvl8pPr>
            <a:lvl9pPr marL="2568575" indent="-282575">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5269006" y="1839913"/>
            <a:ext cx="2743200" cy="903287"/>
          </a:xfrm>
        </p:spPr>
        <p:txBody>
          <a:bodyPr anchor="ctr"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26106" y="2971800"/>
            <a:ext cx="3429000" cy="2751804"/>
          </a:xfrm>
        </p:spPr>
        <p:txBody>
          <a:bodyPr>
            <a:normAutofit/>
          </a:bodyPr>
          <a:lstStyle>
            <a:lvl1pPr marL="282575" indent="-282575">
              <a:defRPr sz="1800"/>
            </a:lvl1pPr>
            <a:lvl2pPr marL="573088" indent="-282575">
              <a:defRPr sz="1800"/>
            </a:lvl2pPr>
            <a:lvl3pPr marL="855663" indent="-282575">
              <a:defRPr sz="1800"/>
            </a:lvl3pPr>
            <a:lvl4pPr marL="1146175" indent="-282575">
              <a:defRPr sz="1800"/>
            </a:lvl4pPr>
            <a:lvl5pPr marL="1430338" indent="-282575">
              <a:defRPr sz="1800"/>
            </a:lvl5pPr>
            <a:lvl6pPr marL="1712913" indent="-282575">
              <a:defRPr sz="1600"/>
            </a:lvl6pPr>
            <a:lvl7pPr marL="2003425" indent="-282575">
              <a:defRPr sz="1600"/>
            </a:lvl7pPr>
            <a:lvl8pPr marL="2286000" indent="-282575">
              <a:defRPr sz="1600"/>
            </a:lvl8pPr>
            <a:lvl9pPr marL="2568575" indent="-282575">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F66AD8-BC4A-4004-9882-414398D930CA}" type="datetimeFigureOut">
              <a:rPr lang="en-US" smtClean="0"/>
              <a:t>05/06/21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2050" name="Picture 2" descr="comparisonRule.png"/>
          <p:cNvPicPr>
            <a:picLocks noChangeAspect="1" noChangeArrowheads="1"/>
          </p:cNvPicPr>
          <p:nvPr/>
        </p:nvPicPr>
        <p:blipFill>
          <a:blip r:embed="rId3"/>
          <a:srcRect/>
          <a:stretch>
            <a:fillRect/>
          </a:stretch>
        </p:blipFill>
        <p:spPr bwMode="auto">
          <a:xfrm>
            <a:off x="1247775" y="2686050"/>
            <a:ext cx="2609850" cy="133350"/>
          </a:xfrm>
          <a:prstGeom prst="rect">
            <a:avLst/>
          </a:prstGeom>
          <a:noFill/>
        </p:spPr>
      </p:pic>
      <p:pic>
        <p:nvPicPr>
          <p:cNvPr id="12" name="Picture 2" descr="comparisonRule.png"/>
          <p:cNvPicPr>
            <a:picLocks noChangeAspect="1" noChangeArrowheads="1"/>
          </p:cNvPicPr>
          <p:nvPr/>
        </p:nvPicPr>
        <p:blipFill>
          <a:blip r:embed="rId3"/>
          <a:srcRect/>
          <a:stretch>
            <a:fillRect/>
          </a:stretch>
        </p:blipFill>
        <p:spPr bwMode="auto">
          <a:xfrm>
            <a:off x="5335681" y="2686050"/>
            <a:ext cx="2609850" cy="133350"/>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F66AD8-BC4A-4004-9882-414398D930CA}" type="datetimeFigureOut">
              <a:rPr lang="en-US" smtClean="0"/>
              <a:t>05/06/21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05/06/21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0"/>
            <a:ext cx="3429000" cy="1371600"/>
          </a:xfrm>
        </p:spPr>
        <p:txBody>
          <a:bodyPr anchor="b">
            <a:noAutofit/>
          </a:bodyPr>
          <a:lstStyle>
            <a:lvl1pPr algn="ctr">
              <a:defRPr sz="3600" b="0"/>
            </a:lvl1pPr>
          </a:lstStyle>
          <a:p>
            <a:r>
              <a:rPr lang="en-US" smtClean="0"/>
              <a:t>Click to edit Master title style</a:t>
            </a:r>
            <a:endParaRPr lang="en-US" dirty="0"/>
          </a:p>
        </p:txBody>
      </p:sp>
      <p:sp>
        <p:nvSpPr>
          <p:cNvPr id="3" name="Content Placeholder 2"/>
          <p:cNvSpPr>
            <a:spLocks noGrp="1"/>
          </p:cNvSpPr>
          <p:nvPr>
            <p:ph idx="1"/>
          </p:nvPr>
        </p:nvSpPr>
        <p:spPr>
          <a:xfrm>
            <a:off x="4926106" y="914400"/>
            <a:ext cx="3429000" cy="4815841"/>
          </a:xfrm>
        </p:spPr>
        <p:txBody>
          <a:bodyPr>
            <a:normAutofit/>
          </a:bodyPr>
          <a:lstStyle>
            <a:lvl1pPr marL="341313" indent="-341313">
              <a:defRPr sz="2200"/>
            </a:lvl1pPr>
            <a:lvl2pPr marL="631825" indent="-284163">
              <a:defRPr sz="2000"/>
            </a:lvl2pPr>
            <a:lvl3pPr marL="914400" indent="-284163">
              <a:defRPr sz="1800"/>
            </a:lvl3pPr>
            <a:lvl4pPr marL="1196975" indent="-284163">
              <a:defRPr sz="1800"/>
            </a:lvl4pPr>
            <a:lvl5pPr marL="1487488" indent="-284163">
              <a:defRPr sz="1800"/>
            </a:lvl5pPr>
            <a:lvl6pPr marL="1770063" indent="-284163">
              <a:defRPr sz="1800"/>
            </a:lvl6pPr>
            <a:lvl7pPr marL="2060575" indent="-284163">
              <a:defRPr sz="1800"/>
            </a:lvl7pPr>
            <a:lvl8pPr marL="2344738" indent="-284163">
              <a:defRPr sz="1800"/>
            </a:lvl8pPr>
            <a:lvl9pPr marL="2627313" indent="-284163">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8200" y="2667001"/>
            <a:ext cx="3429000" cy="28956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05/06/21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pic>
        <p:nvPicPr>
          <p:cNvPr id="3074" name="Picture 2" descr="captionAccent.png"/>
          <p:cNvPicPr>
            <a:picLocks noChangeAspect="1" noChangeArrowheads="1"/>
          </p:cNvPicPr>
          <p:nvPr/>
        </p:nvPicPr>
        <p:blipFill>
          <a:blip r:embed="rId2"/>
          <a:srcRect/>
          <a:stretch>
            <a:fillRect/>
          </a:stretch>
        </p:blipFill>
        <p:spPr bwMode="auto">
          <a:xfrm>
            <a:off x="838200" y="2326341"/>
            <a:ext cx="3429000" cy="240307"/>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interiorEdging.png"/>
          <p:cNvPicPr>
            <a:picLocks noChangeAspect="1"/>
          </p:cNvPicPr>
          <p:nvPr/>
        </p:nvPicPr>
        <p:blipFill>
          <a:blip r:embed="rId16"/>
          <a:stretch>
            <a:fillRect/>
          </a:stretch>
        </p:blipFill>
        <p:spPr>
          <a:xfrm>
            <a:off x="0" y="0"/>
            <a:ext cx="9144000" cy="6858000"/>
          </a:xfrm>
          <a:prstGeom prst="rect">
            <a:avLst/>
          </a:prstGeom>
        </p:spPr>
      </p:pic>
      <p:sp>
        <p:nvSpPr>
          <p:cNvPr id="2" name="Title Placeholder 1"/>
          <p:cNvSpPr>
            <a:spLocks noGrp="1"/>
          </p:cNvSpPr>
          <p:nvPr>
            <p:ph type="title"/>
          </p:nvPr>
        </p:nvSpPr>
        <p:spPr>
          <a:xfrm>
            <a:off x="800100" y="381000"/>
            <a:ext cx="75438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2084294"/>
            <a:ext cx="6949440" cy="36396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553200" y="6118412"/>
            <a:ext cx="2133600" cy="275478"/>
          </a:xfrm>
          <a:prstGeom prst="rect">
            <a:avLst/>
          </a:prstGeom>
        </p:spPr>
        <p:txBody>
          <a:bodyPr vert="horz" lIns="91440" tIns="45720" rIns="91440" bIns="45720" rtlCol="0" anchor="ctr"/>
          <a:lstStyle>
            <a:lvl1pPr algn="r">
              <a:defRPr sz="1200">
                <a:solidFill>
                  <a:schemeClr val="tx1"/>
                </a:solidFill>
              </a:defRPr>
            </a:lvl1pPr>
          </a:lstStyle>
          <a:p>
            <a:fld id="{2DF66AD8-BC4A-4004-9882-414398D930CA}" type="datetimeFigureOut">
              <a:rPr lang="en-US" smtClean="0"/>
              <a:t>05/06/21</a:t>
            </a:fld>
            <a:endParaRPr lang="en-US"/>
          </a:p>
        </p:txBody>
      </p:sp>
      <p:sp>
        <p:nvSpPr>
          <p:cNvPr id="5" name="Footer Placeholder 4"/>
          <p:cNvSpPr>
            <a:spLocks noGrp="1"/>
          </p:cNvSpPr>
          <p:nvPr>
            <p:ph type="ftr" sz="quarter" idx="3"/>
          </p:nvPr>
        </p:nvSpPr>
        <p:spPr>
          <a:xfrm>
            <a:off x="457200" y="6118412"/>
            <a:ext cx="2895600" cy="275478"/>
          </a:xfrm>
          <a:prstGeom prst="rect">
            <a:avLst/>
          </a:prstGeom>
        </p:spPr>
        <p:txBody>
          <a:bodyPr vert="horz" lIns="91440" tIns="45720" rIns="91440" bIns="45720" rtlCol="0" anchor="ctr"/>
          <a:lstStyle>
            <a:lvl1pPr algn="l">
              <a:defRPr sz="1200">
                <a:solidFill>
                  <a:schemeClr val="tx1"/>
                </a:solidFill>
              </a:defRPr>
            </a:lvl1pPr>
          </a:lstStyle>
          <a:p>
            <a:endParaRPr lang="en-US"/>
          </a:p>
        </p:txBody>
      </p:sp>
      <p:sp>
        <p:nvSpPr>
          <p:cNvPr id="6" name="Slide Number Placeholder 5"/>
          <p:cNvSpPr>
            <a:spLocks noGrp="1"/>
          </p:cNvSpPr>
          <p:nvPr>
            <p:ph type="sldNum" sz="quarter" idx="4"/>
          </p:nvPr>
        </p:nvSpPr>
        <p:spPr>
          <a:xfrm>
            <a:off x="4343400" y="6118412"/>
            <a:ext cx="457200" cy="275478"/>
          </a:xfrm>
          <a:prstGeom prst="rect">
            <a:avLst/>
          </a:prstGeom>
        </p:spPr>
        <p:txBody>
          <a:bodyPr vert="horz" lIns="91440" tIns="45720" rIns="91440" bIns="45720" rtlCol="0" anchor="ctr"/>
          <a:lstStyle>
            <a:lvl1pPr algn="ctr">
              <a:defRPr sz="1200">
                <a:solidFill>
                  <a:schemeClr val="tx1"/>
                </a:solidFill>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ctr" defTabSz="914400" rtl="0" eaLnBrk="1" latinLnBrk="0" hangingPunct="1">
        <a:spcBef>
          <a:spcPct val="0"/>
        </a:spcBef>
        <a:buNone/>
        <a:defRPr sz="5600" kern="1200">
          <a:solidFill>
            <a:schemeClr val="tx1"/>
          </a:solidFill>
          <a:latin typeface="+mj-lt"/>
          <a:ea typeface="+mj-ea"/>
          <a:cs typeface="+mj-cs"/>
        </a:defRPr>
      </a:lvl1pPr>
    </p:titleStyle>
    <p:bodyStyle>
      <a:lvl1pPr marL="457200" indent="-457200" algn="l" defTabSz="914400" rtl="0" eaLnBrk="1" latinLnBrk="0" hangingPunct="1">
        <a:spcBef>
          <a:spcPts val="2000"/>
        </a:spcBef>
        <a:buSzPct val="100000"/>
        <a:buFont typeface="Wingdings" pitchFamily="2" charset="2"/>
        <a:buChar char=""/>
        <a:defRPr sz="2200" kern="1200">
          <a:solidFill>
            <a:schemeClr val="tx1"/>
          </a:solidFill>
          <a:latin typeface="+mn-lt"/>
          <a:ea typeface="+mn-ea"/>
          <a:cs typeface="+mn-cs"/>
        </a:defRPr>
      </a:lvl1pPr>
      <a:lvl2pPr marL="914400" indent="-457200" algn="l" defTabSz="914400" rtl="0" eaLnBrk="1" latinLnBrk="0" hangingPunct="1">
        <a:spcBef>
          <a:spcPts val="1500"/>
        </a:spcBef>
        <a:buClr>
          <a:schemeClr val="tx1">
            <a:lumMod val="60000"/>
            <a:lumOff val="40000"/>
          </a:schemeClr>
        </a:buClr>
        <a:buSzPct val="100000"/>
        <a:buFont typeface="Wingdings" pitchFamily="2" charset="2"/>
        <a:buChar char=""/>
        <a:defRPr sz="2000" kern="1200">
          <a:solidFill>
            <a:schemeClr val="tx1"/>
          </a:solidFill>
          <a:latin typeface="+mn-lt"/>
          <a:ea typeface="+mn-ea"/>
          <a:cs typeface="+mn-cs"/>
        </a:defRPr>
      </a:lvl2pPr>
      <a:lvl3pPr marL="1371600" indent="-457200" algn="l" defTabSz="914400" rtl="0" eaLnBrk="1" latinLnBrk="0" hangingPunct="1">
        <a:spcBef>
          <a:spcPts val="1500"/>
        </a:spcBef>
        <a:buSzPct val="100000"/>
        <a:buFont typeface="Wingdings" pitchFamily="2" charset="2"/>
        <a:buChar char=""/>
        <a:defRPr sz="1800" kern="1200">
          <a:solidFill>
            <a:schemeClr val="tx1"/>
          </a:solidFill>
          <a:latin typeface="+mn-lt"/>
          <a:ea typeface="+mn-ea"/>
          <a:cs typeface="+mn-cs"/>
        </a:defRPr>
      </a:lvl3pPr>
      <a:lvl4pPr marL="1828800" indent="-457200" algn="l" defTabSz="914400" rtl="0" eaLnBrk="1" latinLnBrk="0" hangingPunct="1">
        <a:spcBef>
          <a:spcPts val="1500"/>
        </a:spcBef>
        <a:buClr>
          <a:schemeClr val="tx1">
            <a:lumMod val="60000"/>
            <a:lumOff val="40000"/>
          </a:schemeClr>
        </a:buClr>
        <a:buSzPct val="100000"/>
        <a:buFont typeface="Wingdings" pitchFamily="2" charset="2"/>
        <a:buChar char=""/>
        <a:defRPr sz="1800" kern="1200">
          <a:solidFill>
            <a:schemeClr val="tx1"/>
          </a:solidFill>
          <a:latin typeface="+mn-lt"/>
          <a:ea typeface="+mn-ea"/>
          <a:cs typeface="+mn-cs"/>
        </a:defRPr>
      </a:lvl4pPr>
      <a:lvl5pPr marL="2286000" indent="-457200" algn="l" defTabSz="914400" rtl="0" eaLnBrk="1" latinLnBrk="0" hangingPunct="1">
        <a:spcBef>
          <a:spcPts val="1500"/>
        </a:spcBef>
        <a:buSzPct val="100000"/>
        <a:buFont typeface="Wingdings" pitchFamily="2" charset="2"/>
        <a:buChar char=""/>
        <a:defRPr sz="1800" kern="1200">
          <a:solidFill>
            <a:schemeClr val="tx1"/>
          </a:solidFill>
          <a:latin typeface="+mn-lt"/>
          <a:ea typeface="+mn-ea"/>
          <a:cs typeface="+mn-cs"/>
        </a:defRPr>
      </a:lvl5pPr>
      <a:lvl6pPr marL="2743200" indent="-457200" algn="l" defTabSz="914400" rtl="0" eaLnBrk="1" latinLnBrk="0" hangingPunct="1">
        <a:spcBef>
          <a:spcPts val="1500"/>
        </a:spcBef>
        <a:buClr>
          <a:schemeClr val="tx1">
            <a:lumMod val="60000"/>
            <a:lumOff val="40000"/>
          </a:schemeClr>
        </a:buClr>
        <a:buSzPct val="100000"/>
        <a:buFont typeface="Wingdings" pitchFamily="2" charset="2"/>
        <a:buChar char=""/>
        <a:tabLst/>
        <a:defRPr sz="1800" kern="1200">
          <a:solidFill>
            <a:schemeClr val="tx1"/>
          </a:solidFill>
          <a:latin typeface="+mn-lt"/>
          <a:ea typeface="+mn-ea"/>
          <a:cs typeface="+mn-cs"/>
        </a:defRPr>
      </a:lvl6pPr>
      <a:lvl7pPr marL="3200400" indent="-457200" algn="l" defTabSz="914400" rtl="0" eaLnBrk="1" latinLnBrk="0" hangingPunct="1">
        <a:spcBef>
          <a:spcPts val="1500"/>
        </a:spcBef>
        <a:buSzPct val="100000"/>
        <a:buFont typeface="Wingdings" pitchFamily="2" charset="2"/>
        <a:buChar char=""/>
        <a:tabLst/>
        <a:defRPr sz="1800" kern="1200" baseline="0">
          <a:solidFill>
            <a:schemeClr val="tx1"/>
          </a:solidFill>
          <a:latin typeface="+mn-lt"/>
          <a:ea typeface="+mn-ea"/>
          <a:cs typeface="+mn-cs"/>
        </a:defRPr>
      </a:lvl7pPr>
      <a:lvl8pPr marL="3657600" indent="-457200" algn="l" defTabSz="914400" rtl="0" eaLnBrk="1" latinLnBrk="0" hangingPunct="1">
        <a:spcBef>
          <a:spcPts val="1500"/>
        </a:spcBef>
        <a:buClr>
          <a:schemeClr val="tx1">
            <a:lumMod val="60000"/>
            <a:lumOff val="40000"/>
          </a:schemeClr>
        </a:buClr>
        <a:buSzPct val="100000"/>
        <a:buFont typeface="Wingdings" pitchFamily="2" charset="2"/>
        <a:buChar char=""/>
        <a:tabLst/>
        <a:defRPr sz="1800" kern="1200" baseline="0">
          <a:solidFill>
            <a:schemeClr val="tx1"/>
          </a:solidFill>
          <a:latin typeface="+mn-lt"/>
          <a:ea typeface="+mn-ea"/>
          <a:cs typeface="+mn-cs"/>
        </a:defRPr>
      </a:lvl8pPr>
      <a:lvl9pPr marL="4114800" indent="-457200" algn="l" defTabSz="914400" rtl="0" eaLnBrk="1" latinLnBrk="0" hangingPunct="1">
        <a:spcBef>
          <a:spcPts val="1500"/>
        </a:spcBef>
        <a:buSzPct val="100000"/>
        <a:buFont typeface="Wingdings" pitchFamily="2" charset="2"/>
        <a:buChar char=""/>
        <a:tabLst/>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 Id="rId3"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 Id="rId3"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 Id="rId3"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 Id="rId3"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5"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Winbsi_T8CA&amp;t=1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DesignVillage</a:t>
            </a:r>
            <a:endParaRPr lang="en-US" dirty="0"/>
          </a:p>
        </p:txBody>
      </p:sp>
      <p:sp>
        <p:nvSpPr>
          <p:cNvPr id="3" name="Subtitle 2"/>
          <p:cNvSpPr>
            <a:spLocks noGrp="1"/>
          </p:cNvSpPr>
          <p:nvPr>
            <p:ph type="subTitle" idx="1"/>
          </p:nvPr>
        </p:nvSpPr>
        <p:spPr/>
        <p:txBody>
          <a:bodyPr/>
          <a:lstStyle/>
          <a:p>
            <a:r>
              <a:rPr lang="en-US" dirty="0" smtClean="0"/>
              <a:t>BY RUMI </a:t>
            </a:r>
            <a:endParaRPr lang="en-US" dirty="0"/>
          </a:p>
        </p:txBody>
      </p:sp>
    </p:spTree>
    <p:extLst>
      <p:ext uri="{BB962C8B-B14F-4D97-AF65-F5344CB8AC3E}">
        <p14:creationId xmlns:p14="http://schemas.microsoft.com/office/powerpoint/2010/main" val="3151436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5730.JPG"/>
          <p:cNvPicPr>
            <a:picLocks noChangeAspect="1"/>
          </p:cNvPicPr>
          <p:nvPr/>
        </p:nvPicPr>
        <p:blipFill rotWithShape="1">
          <a:blip r:embed="rId2" cstate="print">
            <a:extLst>
              <a:ext uri="{28A0092B-C50C-407E-A947-70E740481C1C}">
                <a14:useLocalDpi xmlns:a14="http://schemas.microsoft.com/office/drawing/2010/main" val="0"/>
              </a:ext>
            </a:extLst>
          </a:blip>
          <a:srcRect t="12346" r="6158" b="61481"/>
          <a:stretch/>
        </p:blipFill>
        <p:spPr>
          <a:xfrm>
            <a:off x="169333" y="491069"/>
            <a:ext cx="5075039" cy="3064932"/>
          </a:xfrm>
          <a:prstGeom prst="rect">
            <a:avLst/>
          </a:prstGeom>
        </p:spPr>
      </p:pic>
      <p:pic>
        <p:nvPicPr>
          <p:cNvPr id="5" name="Picture 4" descr="IMG-5729.JPG"/>
          <p:cNvPicPr>
            <a:picLocks noChangeAspect="1"/>
          </p:cNvPicPr>
          <p:nvPr/>
        </p:nvPicPr>
        <p:blipFill rotWithShape="1">
          <a:blip r:embed="rId3" cstate="print">
            <a:extLst>
              <a:ext uri="{28A0092B-C50C-407E-A947-70E740481C1C}">
                <a14:useLocalDpi xmlns:a14="http://schemas.microsoft.com/office/drawing/2010/main" val="0"/>
              </a:ext>
            </a:extLst>
          </a:blip>
          <a:srcRect t="14320" b="45927"/>
          <a:stretch/>
        </p:blipFill>
        <p:spPr>
          <a:xfrm>
            <a:off x="4658801" y="2726267"/>
            <a:ext cx="4485199" cy="3860800"/>
          </a:xfrm>
          <a:prstGeom prst="rect">
            <a:avLst/>
          </a:prstGeom>
        </p:spPr>
      </p:pic>
      <p:sp>
        <p:nvSpPr>
          <p:cNvPr id="7" name="Rectangle 6"/>
          <p:cNvSpPr/>
          <p:nvPr/>
        </p:nvSpPr>
        <p:spPr>
          <a:xfrm>
            <a:off x="754896" y="4395800"/>
            <a:ext cx="3570208" cy="369332"/>
          </a:xfrm>
          <a:prstGeom prst="rect">
            <a:avLst/>
          </a:prstGeom>
        </p:spPr>
        <p:txBody>
          <a:bodyPr wrap="none">
            <a:spAutoFit/>
          </a:bodyPr>
          <a:lstStyle/>
          <a:p>
            <a:r>
              <a:rPr lang="en-US" b="1" u="sng" dirty="0"/>
              <a:t>Thank You For Your Forever Trust </a:t>
            </a:r>
            <a:endParaRPr lang="en-US" dirty="0"/>
          </a:p>
        </p:txBody>
      </p:sp>
      <p:sp>
        <p:nvSpPr>
          <p:cNvPr id="8" name="Rectangle 7"/>
          <p:cNvSpPr/>
          <p:nvPr/>
        </p:nvSpPr>
        <p:spPr>
          <a:xfrm>
            <a:off x="5123696" y="1398600"/>
            <a:ext cx="3570208" cy="369332"/>
          </a:xfrm>
          <a:prstGeom prst="rect">
            <a:avLst/>
          </a:prstGeom>
        </p:spPr>
        <p:txBody>
          <a:bodyPr wrap="none">
            <a:spAutoFit/>
          </a:bodyPr>
          <a:lstStyle/>
          <a:p>
            <a:r>
              <a:rPr lang="en-US" b="1" u="sng" dirty="0"/>
              <a:t>Thank You For Your Forever Trust </a:t>
            </a:r>
            <a:endParaRPr lang="en-US" dirty="0"/>
          </a:p>
        </p:txBody>
      </p:sp>
    </p:spTree>
    <p:extLst>
      <p:ext uri="{BB962C8B-B14F-4D97-AF65-F5344CB8AC3E}">
        <p14:creationId xmlns:p14="http://schemas.microsoft.com/office/powerpoint/2010/main" val="212803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Our Finished Spaces</a:t>
            </a:r>
            <a:endParaRPr lang="en-US" sz="3500" dirty="0"/>
          </a:p>
        </p:txBody>
      </p:sp>
      <p:pic>
        <p:nvPicPr>
          <p:cNvPr id="4" name="Picture 3" descr="IMG-4377.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1752600"/>
            <a:ext cx="3568700" cy="4758267"/>
          </a:xfrm>
          <a:prstGeom prst="rect">
            <a:avLst/>
          </a:prstGeom>
        </p:spPr>
      </p:pic>
      <p:pic>
        <p:nvPicPr>
          <p:cNvPr id="5" name="Picture 4" descr="IMG-533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120" y="1752599"/>
            <a:ext cx="4145280" cy="4758267"/>
          </a:xfrm>
          <a:prstGeom prst="rect">
            <a:avLst/>
          </a:prstGeom>
        </p:spPr>
      </p:pic>
    </p:spTree>
    <p:extLst>
      <p:ext uri="{BB962C8B-B14F-4D97-AF65-F5344CB8AC3E}">
        <p14:creationId xmlns:p14="http://schemas.microsoft.com/office/powerpoint/2010/main" val="196385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Our Finished Spaces</a:t>
            </a:r>
          </a:p>
        </p:txBody>
      </p:sp>
      <p:pic>
        <p:nvPicPr>
          <p:cNvPr id="5" name="Picture 4" descr="IMG-583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0" y="1752600"/>
            <a:ext cx="7552267" cy="4240775"/>
          </a:xfrm>
          <a:prstGeom prst="rect">
            <a:avLst/>
          </a:prstGeom>
        </p:spPr>
      </p:pic>
    </p:spTree>
    <p:extLst>
      <p:ext uri="{BB962C8B-B14F-4D97-AF65-F5344CB8AC3E}">
        <p14:creationId xmlns:p14="http://schemas.microsoft.com/office/powerpoint/2010/main" val="183499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Our Finished Spaces</a:t>
            </a:r>
          </a:p>
        </p:txBody>
      </p:sp>
      <p:pic>
        <p:nvPicPr>
          <p:cNvPr id="4" name="Picture 3" descr="IMG-082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1543423"/>
            <a:ext cx="3888255" cy="4983879"/>
          </a:xfrm>
          <a:prstGeom prst="rect">
            <a:avLst/>
          </a:prstGeom>
        </p:spPr>
      </p:pic>
      <p:pic>
        <p:nvPicPr>
          <p:cNvPr id="5" name="Picture 4" descr="IMG-088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7196" y="1752600"/>
            <a:ext cx="4773900" cy="4776695"/>
          </a:xfrm>
          <a:prstGeom prst="rect">
            <a:avLst/>
          </a:prstGeom>
        </p:spPr>
      </p:pic>
    </p:spTree>
    <p:extLst>
      <p:ext uri="{BB962C8B-B14F-4D97-AF65-F5344CB8AC3E}">
        <p14:creationId xmlns:p14="http://schemas.microsoft.com/office/powerpoint/2010/main" val="2441977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Our Finished Spaces</a:t>
            </a:r>
          </a:p>
        </p:txBody>
      </p:sp>
      <p:pic>
        <p:nvPicPr>
          <p:cNvPr id="4" name="Picture 3" descr="IMG-8685.JPG"/>
          <p:cNvPicPr>
            <a:picLocks noChangeAspect="1"/>
          </p:cNvPicPr>
          <p:nvPr/>
        </p:nvPicPr>
        <p:blipFill rotWithShape="1">
          <a:blip r:embed="rId2">
            <a:extLst>
              <a:ext uri="{28A0092B-C50C-407E-A947-70E740481C1C}">
                <a14:useLocalDpi xmlns:a14="http://schemas.microsoft.com/office/drawing/2010/main" val="0"/>
              </a:ext>
            </a:extLst>
          </a:blip>
          <a:srcRect t="4237" b="12994"/>
          <a:stretch/>
        </p:blipFill>
        <p:spPr>
          <a:xfrm>
            <a:off x="516218" y="2081306"/>
            <a:ext cx="4090042" cy="3750235"/>
          </a:xfrm>
          <a:prstGeom prst="rect">
            <a:avLst/>
          </a:prstGeom>
        </p:spPr>
      </p:pic>
      <p:pic>
        <p:nvPicPr>
          <p:cNvPr id="5" name="Picture 4" descr="36593a88-162e-4945-ac98-227743dd559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260" y="2290483"/>
            <a:ext cx="4157630" cy="3118223"/>
          </a:xfrm>
          <a:prstGeom prst="rect">
            <a:avLst/>
          </a:prstGeom>
        </p:spPr>
      </p:pic>
    </p:spTree>
    <p:extLst>
      <p:ext uri="{BB962C8B-B14F-4D97-AF65-F5344CB8AC3E}">
        <p14:creationId xmlns:p14="http://schemas.microsoft.com/office/powerpoint/2010/main" val="78390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WELCOME ON BOARD</a:t>
            </a:r>
            <a:br>
              <a:rPr lang="en-US" dirty="0" smtClean="0"/>
            </a:br>
            <a:r>
              <a:rPr lang="en-US" sz="2400" dirty="0" smtClean="0"/>
              <a:t>WE SHALL BE HAPPY TO MAKE YOUR DREAM HOME COME TO LIFE  </a:t>
            </a:r>
            <a:endParaRPr lang="en-US" sz="2400" dirty="0"/>
          </a:p>
        </p:txBody>
      </p:sp>
      <p:pic>
        <p:nvPicPr>
          <p:cNvPr id="4" name="Content Placeholder 3" descr="IMG_9266.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905" t="-374" r="3106" b="4493"/>
          <a:stretch/>
        </p:blipFill>
        <p:spPr>
          <a:xfrm>
            <a:off x="800101" y="2076823"/>
            <a:ext cx="4249338" cy="4123765"/>
          </a:xfrm>
        </p:spPr>
      </p:pic>
      <p:pic>
        <p:nvPicPr>
          <p:cNvPr id="5" name="Picture 4" descr="PHOTO-2020-06-30-20-06-3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635" y="1972235"/>
            <a:ext cx="3171265" cy="4228353"/>
          </a:xfrm>
          <a:prstGeom prst="rect">
            <a:avLst/>
          </a:prstGeom>
        </p:spPr>
      </p:pic>
    </p:spTree>
    <p:extLst>
      <p:ext uri="{BB962C8B-B14F-4D97-AF65-F5344CB8AC3E}">
        <p14:creationId xmlns:p14="http://schemas.microsoft.com/office/powerpoint/2010/main" val="30475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264025"/>
            <a:ext cx="7543800" cy="1371600"/>
          </a:xfrm>
        </p:spPr>
        <p:txBody>
          <a:bodyPr>
            <a:normAutofit fontScale="90000"/>
          </a:bodyPr>
          <a:lstStyle/>
          <a:p>
            <a:r>
              <a:rPr lang="en-US" dirty="0" smtClean="0"/>
              <a:t>LIVING ROOM </a:t>
            </a:r>
            <a:br>
              <a:rPr lang="en-US" dirty="0" smtClean="0"/>
            </a:br>
            <a:r>
              <a:rPr lang="en-US" dirty="0"/>
              <a:t> </a:t>
            </a:r>
            <a:br>
              <a:rPr lang="en-US" dirty="0"/>
            </a:br>
            <a:r>
              <a:rPr lang="en-US" sz="2400" b="1" dirty="0"/>
              <a:t>Living room</a:t>
            </a:r>
            <a:r>
              <a:rPr lang="en-US" sz="2400" dirty="0"/>
              <a:t> is a </a:t>
            </a:r>
            <a:r>
              <a:rPr lang="en-US" sz="2400" b="1" dirty="0"/>
              <a:t>room</a:t>
            </a:r>
            <a:r>
              <a:rPr lang="en-US" sz="2400" dirty="0"/>
              <a:t> in a residential house or apartment for relaxing and socializing. </a:t>
            </a:r>
            <a:r>
              <a:rPr lang="en-US" sz="2400" b="1" dirty="0"/>
              <a:t>Living room</a:t>
            </a:r>
            <a:r>
              <a:rPr lang="en-US" sz="2400" dirty="0"/>
              <a:t> may contain furnishings such as a sofa, chairs, occasional tables, coffee tables, bookshelves, electric lamps, rugs, or other furniture</a:t>
            </a:r>
            <a:r>
              <a:rPr lang="en-US" sz="2400" dirty="0" smtClean="0"/>
              <a:t>.</a:t>
            </a:r>
            <a:endParaRPr lang="en-US" dirty="0"/>
          </a:p>
        </p:txBody>
      </p:sp>
      <p:pic>
        <p:nvPicPr>
          <p:cNvPr id="5" name="Picture 4" descr="01-ProducersLoft-fc1f27b7695744a196c9260d4194f88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24" y="3511176"/>
            <a:ext cx="4797289" cy="3197412"/>
          </a:xfrm>
          <a:prstGeom prst="rect">
            <a:avLst/>
          </a:prstGeom>
        </p:spPr>
      </p:pic>
      <p:pic>
        <p:nvPicPr>
          <p:cNvPr id="6" name="Picture 5" descr="Neutral-Toned-Living-Room-Via-smallspaces-58aa11135f9b58a3c96eb22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9" y="3645645"/>
            <a:ext cx="3473825" cy="2659531"/>
          </a:xfrm>
          <a:prstGeom prst="rect">
            <a:avLst/>
          </a:prstGeom>
        </p:spPr>
      </p:pic>
    </p:spTree>
    <p:extLst>
      <p:ext uri="{BB962C8B-B14F-4D97-AF65-F5344CB8AC3E}">
        <p14:creationId xmlns:p14="http://schemas.microsoft.com/office/powerpoint/2010/main" val="54885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LOBBY </a:t>
            </a:r>
            <a:endParaRPr lang="en-US" dirty="0"/>
          </a:p>
        </p:txBody>
      </p:sp>
      <p:sp>
        <p:nvSpPr>
          <p:cNvPr id="4" name="Content Placeholder 3"/>
          <p:cNvSpPr>
            <a:spLocks noGrp="1"/>
          </p:cNvSpPr>
          <p:nvPr>
            <p:ph idx="1"/>
          </p:nvPr>
        </p:nvSpPr>
        <p:spPr/>
        <p:txBody>
          <a:bodyPr/>
          <a:lstStyle/>
          <a:p>
            <a:pPr algn="ctr"/>
            <a:r>
              <a:rPr lang="en-US" dirty="0" smtClean="0"/>
              <a:t>“</a:t>
            </a:r>
            <a:r>
              <a:rPr lang="en-US" sz="1800" dirty="0" smtClean="0"/>
              <a:t>A room </a:t>
            </a:r>
            <a:r>
              <a:rPr lang="en-US" sz="1800" dirty="0"/>
              <a:t>providing a space out of which one or more other rooms or corridors lead, typically one near the entrance </a:t>
            </a:r>
            <a:r>
              <a:rPr lang="en-US" sz="1800" dirty="0" smtClean="0"/>
              <a:t>and family gathering seating commonly used for dining table </a:t>
            </a:r>
            <a:endParaRPr lang="en-US" sz="1800" dirty="0"/>
          </a:p>
        </p:txBody>
      </p:sp>
      <p:pic>
        <p:nvPicPr>
          <p:cNvPr id="6" name="Picture 5" descr="IMG_927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15" y="3218745"/>
            <a:ext cx="2429422" cy="3131255"/>
          </a:xfrm>
          <a:prstGeom prst="rect">
            <a:avLst/>
          </a:prstGeom>
        </p:spPr>
      </p:pic>
      <p:pic>
        <p:nvPicPr>
          <p:cNvPr id="7" name="Picture 6" descr="nikolestarrinteriors_105948601_3998934700148972_1660806659944552221_n-f0cc18d7bc49444a8afb7ccb962079c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635" y="3218745"/>
            <a:ext cx="4029085" cy="2765799"/>
          </a:xfrm>
          <a:prstGeom prst="rect">
            <a:avLst/>
          </a:prstGeom>
        </p:spPr>
      </p:pic>
    </p:spTree>
    <p:extLst>
      <p:ext uri="{BB962C8B-B14F-4D97-AF65-F5344CB8AC3E}">
        <p14:creationId xmlns:p14="http://schemas.microsoft.com/office/powerpoint/2010/main" val="1595676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4647"/>
            <a:ext cx="7543800" cy="1371600"/>
          </a:xfrm>
        </p:spPr>
        <p:txBody>
          <a:bodyPr>
            <a:normAutofit fontScale="90000"/>
          </a:bodyPr>
          <a:lstStyle/>
          <a:p>
            <a:r>
              <a:rPr lang="en-US" dirty="0" smtClean="0"/>
              <a:t>MASTER BEDROOM</a:t>
            </a:r>
            <a:br>
              <a:rPr lang="en-US" dirty="0" smtClean="0"/>
            </a:br>
            <a:r>
              <a:rPr lang="en-US" sz="1700" dirty="0"/>
              <a:t>Why is it called the master bedroom?</a:t>
            </a:r>
            <a:br>
              <a:rPr lang="en-US" sz="1700" dirty="0"/>
            </a:br>
            <a:r>
              <a:rPr lang="en-US" sz="1700" dirty="0"/>
              <a:t>It's because a householder, if male, was known as the </a:t>
            </a:r>
            <a:r>
              <a:rPr lang="en-US" sz="1700" b="1" dirty="0"/>
              <a:t>Master</a:t>
            </a:r>
            <a:r>
              <a:rPr lang="en-US" sz="1700" dirty="0"/>
              <a:t>, the abbreviation for which is Mr. His wife the mistress of the house has the abbreviation Mrs. The </a:t>
            </a:r>
            <a:r>
              <a:rPr lang="en-US" sz="1700" b="1" dirty="0"/>
              <a:t>master bedroom</a:t>
            </a:r>
            <a:r>
              <a:rPr lang="en-US" sz="1700" dirty="0"/>
              <a:t> is the one used by the </a:t>
            </a:r>
            <a:r>
              <a:rPr lang="en-US" sz="1700" b="1" dirty="0"/>
              <a:t>Master</a:t>
            </a:r>
            <a:r>
              <a:rPr lang="en-US" sz="1700" dirty="0"/>
              <a:t> or the </a:t>
            </a:r>
            <a:r>
              <a:rPr lang="en-US" sz="1700" b="1" dirty="0"/>
              <a:t>Master</a:t>
            </a:r>
            <a:r>
              <a:rPr lang="en-US" sz="1700" dirty="0"/>
              <a:t> and his wife. ... The “</a:t>
            </a:r>
            <a:r>
              <a:rPr lang="en-US" sz="1700" b="1" dirty="0"/>
              <a:t>master bedroom</a:t>
            </a:r>
            <a:r>
              <a:rPr lang="en-US" sz="1700" dirty="0"/>
              <a:t>” was used in architectural plans to mean the owner's </a:t>
            </a:r>
            <a:r>
              <a:rPr lang="en-US" sz="1700" b="1" dirty="0"/>
              <a:t>bedroom</a:t>
            </a:r>
            <a:r>
              <a:rPr lang="en-US" sz="1700" dirty="0"/>
              <a:t>.</a:t>
            </a:r>
            <a:br>
              <a:rPr lang="en-US" sz="1700" dirty="0"/>
            </a:br>
            <a:endParaRPr lang="en-US" sz="1700" dirty="0"/>
          </a:p>
        </p:txBody>
      </p:sp>
      <p:pic>
        <p:nvPicPr>
          <p:cNvPr id="4" name="Picture 3" descr="9CoastalBohemianGuestBedroomwithVintageRugandBotanicalPrints-5a874349c5542e00375d77e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25058"/>
            <a:ext cx="4908176" cy="3272117"/>
          </a:xfrm>
          <a:prstGeom prst="rect">
            <a:avLst/>
          </a:prstGeom>
        </p:spPr>
      </p:pic>
      <p:pic>
        <p:nvPicPr>
          <p:cNvPr id="5" name="Picture 4" descr="stripes-2-587e8afb3df78c17b6b8e71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240" y="2525059"/>
            <a:ext cx="3701553" cy="3272116"/>
          </a:xfrm>
          <a:prstGeom prst="rect">
            <a:avLst/>
          </a:prstGeom>
        </p:spPr>
      </p:pic>
    </p:spTree>
    <p:extLst>
      <p:ext uri="{BB962C8B-B14F-4D97-AF65-F5344CB8AC3E}">
        <p14:creationId xmlns:p14="http://schemas.microsoft.com/office/powerpoint/2010/main" val="1433977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KIDS BEDROOM / RECREATIONAL ROOM</a:t>
            </a:r>
            <a:br>
              <a:rPr lang="en-US" sz="2500" dirty="0" smtClean="0"/>
            </a:br>
            <a:endParaRPr lang="en-US" sz="2500" dirty="0"/>
          </a:p>
        </p:txBody>
      </p:sp>
      <p:pic>
        <p:nvPicPr>
          <p:cNvPr id="4" name="Content Placeholder 3" descr="Ospina_Baker-286-4-5a875f71c0647100376467fc.jpg"/>
          <p:cNvPicPr>
            <a:picLocks noGrp="1" noChangeAspect="1"/>
          </p:cNvPicPr>
          <p:nvPr>
            <p:ph idx="1"/>
          </p:nvPr>
        </p:nvPicPr>
        <p:blipFill>
          <a:blip r:embed="rId2" cstate="print">
            <a:extLst>
              <a:ext uri="{28A0092B-C50C-407E-A947-70E740481C1C}">
                <a14:useLocalDpi xmlns:a14="http://schemas.microsoft.com/office/drawing/2010/main" val="0"/>
              </a:ext>
            </a:extLst>
          </a:blip>
          <a:srcRect t="13341" b="13341"/>
          <a:stretch>
            <a:fillRect/>
          </a:stretch>
        </p:blipFill>
        <p:spPr>
          <a:xfrm>
            <a:off x="1097280" y="2300940"/>
            <a:ext cx="7046438" cy="3690471"/>
          </a:xfrm>
        </p:spPr>
      </p:pic>
    </p:spTree>
    <p:extLst>
      <p:ext uri="{BB962C8B-B14F-4D97-AF65-F5344CB8AC3E}">
        <p14:creationId xmlns:p14="http://schemas.microsoft.com/office/powerpoint/2010/main" val="5021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2665" y="516467"/>
            <a:ext cx="5435601" cy="1075267"/>
          </a:xfrm>
        </p:spPr>
        <p:txBody>
          <a:bodyPr>
            <a:normAutofit fontScale="90000"/>
          </a:bodyPr>
          <a:lstStyle/>
          <a:p>
            <a:r>
              <a:rPr lang="en-US" sz="3500" dirty="0" smtClean="0"/>
              <a:t>What Is Design To Me ?</a:t>
            </a:r>
            <a:br>
              <a:rPr lang="en-US" sz="3500" dirty="0" smtClean="0"/>
            </a:br>
            <a:r>
              <a:rPr lang="en-US" sz="1700" dirty="0" smtClean="0"/>
              <a:t>To work with someone it is essential to be know the person better first </a:t>
            </a:r>
            <a:endParaRPr lang="en-US" sz="1700" dirty="0"/>
          </a:p>
        </p:txBody>
      </p:sp>
      <p:sp>
        <p:nvSpPr>
          <p:cNvPr id="5" name="Rectangle 4"/>
          <p:cNvSpPr/>
          <p:nvPr/>
        </p:nvSpPr>
        <p:spPr>
          <a:xfrm>
            <a:off x="220133" y="1439334"/>
            <a:ext cx="8686800" cy="5632311"/>
          </a:xfrm>
          <a:prstGeom prst="rect">
            <a:avLst/>
          </a:prstGeom>
        </p:spPr>
        <p:txBody>
          <a:bodyPr wrap="square">
            <a:spAutoFit/>
          </a:bodyPr>
          <a:lstStyle/>
          <a:p>
            <a:endParaRPr lang="en-US" sz="2000" dirty="0"/>
          </a:p>
          <a:p>
            <a:r>
              <a:rPr lang="en-US" sz="2000" dirty="0"/>
              <a:t>-Rumi</a:t>
            </a:r>
            <a:r>
              <a:rPr lang="en-US" sz="2000" dirty="0" smtClean="0"/>
              <a:t>-</a:t>
            </a:r>
            <a:endParaRPr lang="en-US" sz="2000" dirty="0"/>
          </a:p>
          <a:p>
            <a:r>
              <a:rPr lang="en-US" sz="2000" dirty="0"/>
              <a:t>“Rumi Ahuja is all about pure design made with uncompromised craftsmanship”</a:t>
            </a:r>
          </a:p>
          <a:p>
            <a:r>
              <a:rPr lang="en-US" sz="2000" dirty="0"/>
              <a:t> </a:t>
            </a:r>
          </a:p>
          <a:p>
            <a:r>
              <a:rPr lang="en-US" sz="2000" dirty="0"/>
              <a:t> “The whole difference between construction and creation is this; that a thing constructed can only be loved after it is constructed but a thing created is loved even before it is created.”</a:t>
            </a:r>
          </a:p>
          <a:p>
            <a:r>
              <a:rPr lang="en-US" sz="2000" dirty="0"/>
              <a:t> </a:t>
            </a:r>
          </a:p>
          <a:p>
            <a:r>
              <a:rPr lang="en-US" sz="2000" dirty="0" err="1"/>
              <a:t>Rumi”s</a:t>
            </a:r>
            <a:r>
              <a:rPr lang="en-US" sz="2000" dirty="0"/>
              <a:t> journey in the fascinating world of couture has a humble beginning from the by lanes of </a:t>
            </a:r>
            <a:r>
              <a:rPr lang="en-US" sz="2000" dirty="0" err="1"/>
              <a:t>delhi</a:t>
            </a:r>
            <a:r>
              <a:rPr lang="en-US" sz="2000" dirty="0"/>
              <a:t> . where he grew up in the childhood steeped in art , culture and music. The years of intense hard work cumulated when he graduated in interior designing and decided to start up @home to start a </a:t>
            </a:r>
            <a:r>
              <a:rPr lang="en-US" sz="2000" dirty="0" err="1"/>
              <a:t>carrer</a:t>
            </a:r>
            <a:r>
              <a:rPr lang="en-US" sz="2000" dirty="0"/>
              <a:t> in interior fashion as a stylist , he has come a long way since then to be recognized as one of the leading designers in </a:t>
            </a:r>
            <a:r>
              <a:rPr lang="en-US" sz="2000" dirty="0" err="1"/>
              <a:t>delhi</a:t>
            </a:r>
            <a:r>
              <a:rPr lang="en-US" sz="2000" dirty="0"/>
              <a:t> , </a:t>
            </a:r>
          </a:p>
          <a:p>
            <a:r>
              <a:rPr lang="en-US" sz="2000" dirty="0"/>
              <a:t>  </a:t>
            </a:r>
          </a:p>
          <a:p>
            <a:r>
              <a:rPr lang="en-US" sz="2000" dirty="0"/>
              <a:t>To me a great space is your daily needs draped in a way that they act like a beautiful crafted piece of accessory ,</a:t>
            </a:r>
          </a:p>
          <a:p>
            <a:r>
              <a:rPr lang="en-US" sz="2000" dirty="0"/>
              <a:t> </a:t>
            </a:r>
          </a:p>
        </p:txBody>
      </p:sp>
    </p:spTree>
    <p:extLst>
      <p:ext uri="{BB962C8B-B14F-4D97-AF65-F5344CB8AC3E}">
        <p14:creationId xmlns:p14="http://schemas.microsoft.com/office/powerpoint/2010/main" val="3989143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9275.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9287" r="-49287"/>
          <a:stretch/>
        </p:blipFill>
        <p:spPr>
          <a:xfrm>
            <a:off x="-864944" y="2173942"/>
            <a:ext cx="6949440" cy="3639670"/>
          </a:xfrm>
        </p:spPr>
      </p:pic>
      <p:pic>
        <p:nvPicPr>
          <p:cNvPr id="6" name="Picture 5" descr="girlsroomwithstudyarea-594f04853df78cae8136c37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107" y="2665625"/>
            <a:ext cx="3759793" cy="2504022"/>
          </a:xfrm>
          <a:prstGeom prst="rect">
            <a:avLst/>
          </a:prstGeom>
        </p:spPr>
      </p:pic>
    </p:spTree>
    <p:extLst>
      <p:ext uri="{BB962C8B-B14F-4D97-AF65-F5344CB8AC3E}">
        <p14:creationId xmlns:p14="http://schemas.microsoft.com/office/powerpoint/2010/main" val="780535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PARENTS BEDROOM</a:t>
            </a:r>
            <a:endParaRPr lang="en-US" dirty="0"/>
          </a:p>
        </p:txBody>
      </p:sp>
      <p:pic>
        <p:nvPicPr>
          <p:cNvPr id="4" name="Content Placeholder 3" descr="IMG_6723.JPG"/>
          <p:cNvPicPr>
            <a:picLocks noGrp="1" noChangeAspect="1"/>
          </p:cNvPicPr>
          <p:nvPr>
            <p:ph idx="1"/>
          </p:nvPr>
        </p:nvPicPr>
        <p:blipFill rotWithShape="1">
          <a:blip r:embed="rId3">
            <a:extLst>
              <a:ext uri="{28A0092B-C50C-407E-A947-70E740481C1C}">
                <a14:useLocalDpi xmlns:a14="http://schemas.microsoft.com/office/drawing/2010/main" val="0"/>
              </a:ext>
            </a:extLst>
          </a:blip>
          <a:srcRect l="-68867" r="-68867"/>
          <a:stretch/>
        </p:blipFill>
        <p:spPr>
          <a:xfrm>
            <a:off x="-964603" y="2084294"/>
            <a:ext cx="6949440" cy="3639670"/>
          </a:xfrm>
          <a:prstGeom prst="rect">
            <a:avLst/>
          </a:prstGeom>
          <a:noFill/>
          <a:ln>
            <a:noFill/>
          </a:ln>
        </p:spPr>
      </p:pic>
      <p:pic>
        <p:nvPicPr>
          <p:cNvPr id="5" name="Picture 4" descr="concretecottage_82586791_595907727908486_8476311639212865976_n-3726206635f34fc089a6036dfa72a23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971" y="2082794"/>
            <a:ext cx="3157617" cy="3925053"/>
          </a:xfrm>
          <a:prstGeom prst="rect">
            <a:avLst/>
          </a:prstGeom>
          <a:noFill/>
          <a:ln>
            <a:noFill/>
          </a:ln>
        </p:spPr>
      </p:pic>
    </p:spTree>
    <p:extLst>
      <p:ext uri="{BB962C8B-B14F-4D97-AF65-F5344CB8AC3E}">
        <p14:creationId xmlns:p14="http://schemas.microsoft.com/office/powerpoint/2010/main" val="211257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Outdoors </a:t>
            </a:r>
            <a:endParaRPr lang="en-US" dirty="0"/>
          </a:p>
        </p:txBody>
      </p:sp>
      <p:pic>
        <p:nvPicPr>
          <p:cNvPr id="4" name="Picture 3" descr="imag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556000" cy="2286000"/>
          </a:xfrm>
          <a:prstGeom prst="rect">
            <a:avLst/>
          </a:prstGeom>
        </p:spPr>
      </p:pic>
      <p:pic>
        <p:nvPicPr>
          <p:cNvPr id="5" name="Picture 4" descr="unnam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412" y="1635311"/>
            <a:ext cx="3656235" cy="2383865"/>
          </a:xfrm>
          <a:prstGeom prst="rect">
            <a:avLst/>
          </a:prstGeom>
        </p:spPr>
      </p:pic>
      <p:pic>
        <p:nvPicPr>
          <p:cNvPr id="6" name="Picture 5" descr="ZugaiStrudwick-5b2f2ad9a9d4f900371d3895.jpg"/>
          <p:cNvPicPr>
            <a:picLocks noChangeAspect="1"/>
          </p:cNvPicPr>
          <p:nvPr/>
        </p:nvPicPr>
        <p:blipFill rotWithShape="1">
          <a:blip r:embed="rId4">
            <a:extLst>
              <a:ext uri="{28A0092B-C50C-407E-A947-70E740481C1C}">
                <a14:useLocalDpi xmlns:a14="http://schemas.microsoft.com/office/drawing/2010/main" val="0"/>
              </a:ext>
            </a:extLst>
          </a:blip>
          <a:srcRect t="-2911" r="29575" b="-1"/>
          <a:stretch/>
        </p:blipFill>
        <p:spPr>
          <a:xfrm>
            <a:off x="289513" y="2808940"/>
            <a:ext cx="3266487" cy="3137647"/>
          </a:xfrm>
          <a:prstGeom prst="rect">
            <a:avLst/>
          </a:prstGeom>
        </p:spPr>
      </p:pic>
      <p:pic>
        <p:nvPicPr>
          <p:cNvPr id="7" name="Picture 6" descr="cube22-5b2f27d843a1030036c07681.jpg"/>
          <p:cNvPicPr>
            <a:picLocks noChangeAspect="1"/>
          </p:cNvPicPr>
          <p:nvPr/>
        </p:nvPicPr>
        <p:blipFill rotWithShape="1">
          <a:blip r:embed="rId5">
            <a:extLst>
              <a:ext uri="{28A0092B-C50C-407E-A947-70E740481C1C}">
                <a14:useLocalDpi xmlns:a14="http://schemas.microsoft.com/office/drawing/2010/main" val="0"/>
              </a:ext>
            </a:extLst>
          </a:blip>
          <a:srcRect l="21040" t="21708" r="-21040"/>
          <a:stretch/>
        </p:blipFill>
        <p:spPr>
          <a:xfrm>
            <a:off x="3925177" y="3720353"/>
            <a:ext cx="6036235" cy="3371128"/>
          </a:xfrm>
          <a:prstGeom prst="rect">
            <a:avLst/>
          </a:prstGeom>
        </p:spPr>
      </p:pic>
    </p:spTree>
    <p:extLst>
      <p:ext uri="{BB962C8B-B14F-4D97-AF65-F5344CB8AC3E}">
        <p14:creationId xmlns:p14="http://schemas.microsoft.com/office/powerpoint/2010/main" val="3014381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Bringing your dream to reality is what we will work for you in the below given methods you can choose from..</a:t>
            </a:r>
            <a:endParaRPr lang="en-US" sz="2500" dirty="0"/>
          </a:p>
        </p:txBody>
      </p:sp>
      <p:sp>
        <p:nvSpPr>
          <p:cNvPr id="3" name="Content Placeholder 2"/>
          <p:cNvSpPr>
            <a:spLocks noGrp="1"/>
          </p:cNvSpPr>
          <p:nvPr>
            <p:ph idx="1"/>
          </p:nvPr>
        </p:nvSpPr>
        <p:spPr>
          <a:xfrm>
            <a:off x="1009277" y="2233705"/>
            <a:ext cx="6949440" cy="3639670"/>
          </a:xfrm>
        </p:spPr>
        <p:txBody>
          <a:bodyPr>
            <a:normAutofit fontScale="92500" lnSpcReduction="10000"/>
          </a:bodyPr>
          <a:lstStyle/>
          <a:p>
            <a:r>
              <a:rPr lang="en-US" dirty="0" smtClean="0"/>
              <a:t>DDD – (DETAIL DESIGN DRAWINGS)</a:t>
            </a:r>
          </a:p>
          <a:p>
            <a:r>
              <a:rPr lang="en-US" dirty="0" smtClean="0"/>
              <a:t>DESIGNING &amp; SUPERVISION </a:t>
            </a:r>
          </a:p>
          <a:p>
            <a:r>
              <a:rPr lang="en-US" dirty="0" smtClean="0"/>
              <a:t>TURN-KEY PROJECT </a:t>
            </a:r>
          </a:p>
          <a:p>
            <a:pPr>
              <a:buFont typeface="+mj-lt"/>
              <a:buAutoNum type="arabicPeriod"/>
            </a:pPr>
            <a:r>
              <a:rPr lang="en-US" dirty="0" smtClean="0"/>
              <a:t>CONSTRUCTION </a:t>
            </a:r>
          </a:p>
          <a:p>
            <a:pPr>
              <a:buFont typeface="+mj-lt"/>
              <a:buAutoNum type="arabicPeriod"/>
            </a:pPr>
            <a:r>
              <a:rPr lang="en-US" dirty="0" smtClean="0"/>
              <a:t>INTERIOR FURNITURE </a:t>
            </a:r>
          </a:p>
          <a:p>
            <a:r>
              <a:rPr lang="en-US" dirty="0" smtClean="0"/>
              <a:t>HOME STYLING</a:t>
            </a:r>
          </a:p>
          <a:p>
            <a:r>
              <a:rPr lang="en-US" dirty="0" smtClean="0"/>
              <a:t>ROOM BY ROOM</a:t>
            </a:r>
          </a:p>
        </p:txBody>
      </p:sp>
    </p:spTree>
    <p:extLst>
      <p:ext uri="{BB962C8B-B14F-4D97-AF65-F5344CB8AC3E}">
        <p14:creationId xmlns:p14="http://schemas.microsoft.com/office/powerpoint/2010/main" val="1960071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Experience is a good school , but fees have to be paid.</a:t>
            </a:r>
            <a:br>
              <a:rPr lang="en-US" sz="2500" dirty="0" smtClean="0"/>
            </a:br>
            <a:r>
              <a:rPr lang="en-US" sz="2500" dirty="0" smtClean="0"/>
              <a:t>OUR CHARGES BELOW FOR OUR SERVICES</a:t>
            </a:r>
            <a:endParaRPr lang="en-US" sz="2500" dirty="0"/>
          </a:p>
        </p:txBody>
      </p:sp>
      <p:pic>
        <p:nvPicPr>
          <p:cNvPr id="4" name="Picture 3" descr="artworkimage-medium-12166588-39386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5" y="2002118"/>
            <a:ext cx="3511176" cy="4064000"/>
          </a:xfrm>
          <a:prstGeom prst="rect">
            <a:avLst/>
          </a:prstGeom>
        </p:spPr>
      </p:pic>
      <p:sp>
        <p:nvSpPr>
          <p:cNvPr id="5" name="Rectangle 4"/>
          <p:cNvSpPr/>
          <p:nvPr/>
        </p:nvSpPr>
        <p:spPr>
          <a:xfrm>
            <a:off x="4064000" y="2292634"/>
            <a:ext cx="4572000" cy="3139321"/>
          </a:xfrm>
          <a:prstGeom prst="rect">
            <a:avLst/>
          </a:prstGeom>
        </p:spPr>
        <p:txBody>
          <a:bodyPr>
            <a:spAutoFit/>
          </a:bodyPr>
          <a:lstStyle/>
          <a:p>
            <a:r>
              <a:rPr lang="en-US" dirty="0"/>
              <a:t>DDD</a:t>
            </a:r>
          </a:p>
          <a:p>
            <a:r>
              <a:rPr lang="en-US" dirty="0"/>
              <a:t>We shall charge an amount of Rs.150 </a:t>
            </a:r>
            <a:r>
              <a:rPr lang="en-US" dirty="0" err="1"/>
              <a:t>Rs</a:t>
            </a:r>
            <a:r>
              <a:rPr lang="en-US" dirty="0"/>
              <a:t>. </a:t>
            </a:r>
            <a:r>
              <a:rPr lang="en-US" dirty="0" err="1"/>
              <a:t>Sqft</a:t>
            </a:r>
            <a:r>
              <a:rPr lang="en-US" dirty="0"/>
              <a:t> for the plot area </a:t>
            </a:r>
          </a:p>
          <a:p>
            <a:r>
              <a:rPr lang="en-US" dirty="0"/>
              <a:t>Under which we shall a provide you all detail drawings for Civil work –material details  electrical – plumbing point – false ceiling – mood boards – basic furniture drawings </a:t>
            </a:r>
            <a:r>
              <a:rPr lang="en-US" dirty="0" smtClean="0"/>
              <a:t>3d </a:t>
            </a:r>
            <a:r>
              <a:rPr lang="en-US" dirty="0"/>
              <a:t>such as wardrobe &amp; </a:t>
            </a:r>
            <a:r>
              <a:rPr lang="en-US" dirty="0" smtClean="0"/>
              <a:t>kitchens – 3d elevations of </a:t>
            </a:r>
            <a:r>
              <a:rPr lang="en-US" dirty="0" err="1" smtClean="0"/>
              <a:t>fa</a:t>
            </a:r>
            <a:r>
              <a:rPr lang="tr-TR" dirty="0" smtClean="0"/>
              <a:t>ç</a:t>
            </a:r>
            <a:r>
              <a:rPr lang="en-US" dirty="0" err="1" smtClean="0"/>
              <a:t>ade</a:t>
            </a:r>
            <a:r>
              <a:rPr lang="en-US" dirty="0" smtClean="0"/>
              <a:t> and one room </a:t>
            </a:r>
            <a:r>
              <a:rPr lang="en-US" dirty="0"/>
              <a:t>with one time payment , and  1 site visit monthly to discuss with working team – client discussion </a:t>
            </a:r>
            <a:r>
              <a:rPr lang="en-US" dirty="0" smtClean="0"/>
              <a:t>. For 6months time period </a:t>
            </a:r>
            <a:endParaRPr lang="en-US" dirty="0"/>
          </a:p>
        </p:txBody>
      </p:sp>
    </p:spTree>
    <p:extLst>
      <p:ext uri="{BB962C8B-B14F-4D97-AF65-F5344CB8AC3E}">
        <p14:creationId xmlns:p14="http://schemas.microsoft.com/office/powerpoint/2010/main" val="3017498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Experience is a good school , but fees have to be paid.</a:t>
            </a:r>
            <a:br>
              <a:rPr lang="en-US" sz="2500" dirty="0" smtClean="0"/>
            </a:br>
            <a:r>
              <a:rPr lang="en-US" sz="2500" dirty="0" smtClean="0"/>
              <a:t>OUR CHARGES BELOW FOR OUR SERVICES</a:t>
            </a:r>
            <a:endParaRPr lang="en-US" sz="2500" dirty="0"/>
          </a:p>
        </p:txBody>
      </p:sp>
      <p:pic>
        <p:nvPicPr>
          <p:cNvPr id="4" name="Picture 3" descr="artworkimage-medium-12166588-39386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5" y="2002118"/>
            <a:ext cx="3511176" cy="4064000"/>
          </a:xfrm>
          <a:prstGeom prst="rect">
            <a:avLst/>
          </a:prstGeom>
        </p:spPr>
      </p:pic>
      <p:sp>
        <p:nvSpPr>
          <p:cNvPr id="5" name="Rectangle 4"/>
          <p:cNvSpPr/>
          <p:nvPr/>
        </p:nvSpPr>
        <p:spPr>
          <a:xfrm>
            <a:off x="4064000" y="2292634"/>
            <a:ext cx="4572000" cy="3970318"/>
          </a:xfrm>
          <a:prstGeom prst="rect">
            <a:avLst/>
          </a:prstGeom>
        </p:spPr>
        <p:txBody>
          <a:bodyPr>
            <a:spAutoFit/>
          </a:bodyPr>
          <a:lstStyle/>
          <a:p>
            <a:r>
              <a:rPr lang="en-US" b="1" u="sng" dirty="0" smtClean="0"/>
              <a:t>Designing &amp; Supervision </a:t>
            </a:r>
          </a:p>
          <a:p>
            <a:r>
              <a:rPr lang="en-US" dirty="0" smtClean="0"/>
              <a:t>We </a:t>
            </a:r>
            <a:r>
              <a:rPr lang="en-US" dirty="0"/>
              <a:t>shall charge an amount of Rs</a:t>
            </a:r>
            <a:r>
              <a:rPr lang="en-US" dirty="0" smtClean="0"/>
              <a:t>.200 </a:t>
            </a:r>
            <a:r>
              <a:rPr lang="en-US" dirty="0" err="1"/>
              <a:t>Sqft</a:t>
            </a:r>
            <a:r>
              <a:rPr lang="en-US" dirty="0"/>
              <a:t> for the plot area u</a:t>
            </a:r>
            <a:r>
              <a:rPr lang="en-US" dirty="0" smtClean="0"/>
              <a:t>nder </a:t>
            </a:r>
            <a:r>
              <a:rPr lang="en-US" dirty="0"/>
              <a:t>which we shall </a:t>
            </a:r>
            <a:r>
              <a:rPr lang="en-US" dirty="0" smtClean="0"/>
              <a:t> </a:t>
            </a:r>
            <a:r>
              <a:rPr lang="en-US" dirty="0"/>
              <a:t>provide you all detail drawings for Civil work –material details  electrical – plumbing point – false ceiling – mood boards </a:t>
            </a:r>
            <a:r>
              <a:rPr lang="en-US" dirty="0" smtClean="0"/>
              <a:t>– basic </a:t>
            </a:r>
            <a:r>
              <a:rPr lang="en-US" dirty="0"/>
              <a:t>furniture </a:t>
            </a:r>
            <a:r>
              <a:rPr lang="en-US" dirty="0" smtClean="0"/>
              <a:t>drawings such </a:t>
            </a:r>
            <a:r>
              <a:rPr lang="en-US" dirty="0"/>
              <a:t>as wardrobe &amp; kitchens </a:t>
            </a:r>
            <a:r>
              <a:rPr lang="en-US" dirty="0" smtClean="0"/>
              <a:t> 3d elevations of </a:t>
            </a:r>
            <a:r>
              <a:rPr lang="en-US" dirty="0" err="1" smtClean="0"/>
              <a:t>fa</a:t>
            </a:r>
            <a:r>
              <a:rPr lang="tr-TR" dirty="0" smtClean="0"/>
              <a:t>ç</a:t>
            </a:r>
            <a:r>
              <a:rPr lang="en-US" dirty="0" err="1" smtClean="0"/>
              <a:t>ade</a:t>
            </a:r>
            <a:r>
              <a:rPr lang="en-US" dirty="0" smtClean="0"/>
              <a:t> and one room, with supervision on  site  by our </a:t>
            </a:r>
          </a:p>
          <a:p>
            <a:r>
              <a:rPr lang="en-US" dirty="0" smtClean="0"/>
              <a:t>Designer or supervisor on weekly basis to keep check at site. For 6months period </a:t>
            </a:r>
          </a:p>
          <a:p>
            <a:endParaRPr lang="en-US" dirty="0"/>
          </a:p>
          <a:p>
            <a:endParaRPr lang="en-US" dirty="0" smtClean="0"/>
          </a:p>
          <a:p>
            <a:r>
              <a:rPr lang="en-US" dirty="0" smtClean="0"/>
              <a:t>If you want more regular supervision the per </a:t>
            </a:r>
            <a:r>
              <a:rPr lang="en-US" dirty="0" err="1" smtClean="0"/>
              <a:t>sqft</a:t>
            </a:r>
            <a:r>
              <a:rPr lang="en-US" dirty="0" smtClean="0"/>
              <a:t> charges will be increased by 235/-</a:t>
            </a:r>
            <a:r>
              <a:rPr lang="en-US" dirty="0" err="1" smtClean="0"/>
              <a:t>rs</a:t>
            </a:r>
            <a:r>
              <a:rPr lang="en-US" dirty="0" smtClean="0"/>
              <a:t> a </a:t>
            </a:r>
            <a:r>
              <a:rPr lang="en-US" dirty="0" err="1" smtClean="0"/>
              <a:t>sqft</a:t>
            </a:r>
            <a:r>
              <a:rPr lang="en-US" dirty="0" smtClean="0"/>
              <a:t> </a:t>
            </a:r>
            <a:endParaRPr lang="en-US" dirty="0"/>
          </a:p>
        </p:txBody>
      </p:sp>
    </p:spTree>
    <p:extLst>
      <p:ext uri="{BB962C8B-B14F-4D97-AF65-F5344CB8AC3E}">
        <p14:creationId xmlns:p14="http://schemas.microsoft.com/office/powerpoint/2010/main" val="2142826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Experience is a good school , but fees have to be paid.</a:t>
            </a:r>
            <a:br>
              <a:rPr lang="en-US" sz="2500" dirty="0" smtClean="0"/>
            </a:br>
            <a:r>
              <a:rPr lang="en-US" sz="2500" dirty="0" smtClean="0"/>
              <a:t>OUR CHARGES BELOW FOR OUR SERVICES</a:t>
            </a:r>
            <a:endParaRPr lang="en-US" sz="2500" dirty="0"/>
          </a:p>
        </p:txBody>
      </p:sp>
      <p:pic>
        <p:nvPicPr>
          <p:cNvPr id="4" name="Picture 3" descr="artworkimage-medium-12166588-39386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5" y="2002118"/>
            <a:ext cx="3511176" cy="4064000"/>
          </a:xfrm>
          <a:prstGeom prst="rect">
            <a:avLst/>
          </a:prstGeom>
        </p:spPr>
      </p:pic>
      <p:sp>
        <p:nvSpPr>
          <p:cNvPr id="5" name="Rectangle 4"/>
          <p:cNvSpPr/>
          <p:nvPr/>
        </p:nvSpPr>
        <p:spPr>
          <a:xfrm>
            <a:off x="4064000" y="2292634"/>
            <a:ext cx="4572000" cy="4247317"/>
          </a:xfrm>
          <a:prstGeom prst="rect">
            <a:avLst/>
          </a:prstGeom>
        </p:spPr>
        <p:txBody>
          <a:bodyPr>
            <a:spAutoFit/>
          </a:bodyPr>
          <a:lstStyle/>
          <a:p>
            <a:r>
              <a:rPr lang="en-US" dirty="0" smtClean="0"/>
              <a:t>TURN-KEY PROJECT </a:t>
            </a:r>
          </a:p>
          <a:p>
            <a:r>
              <a:rPr lang="en-US" dirty="0" smtClean="0"/>
              <a:t>We can help you construct your space beautifully with our workmanship experience and man-power with best possible fittings </a:t>
            </a:r>
          </a:p>
          <a:p>
            <a:r>
              <a:rPr lang="en-US" dirty="0" smtClean="0"/>
              <a:t>Starting at Rs.2000/- </a:t>
            </a:r>
            <a:r>
              <a:rPr lang="en-US" dirty="0" err="1" smtClean="0"/>
              <a:t>Rs</a:t>
            </a:r>
            <a:r>
              <a:rPr lang="en-US" dirty="0" smtClean="0"/>
              <a:t> </a:t>
            </a:r>
            <a:r>
              <a:rPr lang="en-US" dirty="0" err="1" smtClean="0"/>
              <a:t>sqft</a:t>
            </a:r>
            <a:r>
              <a:rPr lang="en-US" dirty="0" smtClean="0"/>
              <a:t> under which we shall Serve you with design </a:t>
            </a:r>
            <a:r>
              <a:rPr lang="en-US" dirty="0" err="1" smtClean="0"/>
              <a:t>labour</a:t>
            </a:r>
            <a:r>
              <a:rPr lang="en-US" dirty="0" smtClean="0"/>
              <a:t> material </a:t>
            </a:r>
            <a:endParaRPr lang="en-US" dirty="0"/>
          </a:p>
          <a:p>
            <a:r>
              <a:rPr lang="en-US" dirty="0" smtClean="0"/>
              <a:t>With no designing fees. FOR Civil and interiors </a:t>
            </a:r>
          </a:p>
          <a:p>
            <a:endParaRPr lang="en-US" dirty="0"/>
          </a:p>
          <a:p>
            <a:endParaRPr lang="en-US" dirty="0" smtClean="0"/>
          </a:p>
          <a:p>
            <a:r>
              <a:rPr lang="en-US" dirty="0" smtClean="0"/>
              <a:t>Furniture on turn-key basis </a:t>
            </a:r>
          </a:p>
          <a:p>
            <a:r>
              <a:rPr lang="en-US" dirty="0" smtClean="0"/>
              <a:t>The entire house furniture shall be made by in our factories with fine quality and decided finishes “ask for details”</a:t>
            </a:r>
          </a:p>
          <a:p>
            <a:endParaRPr lang="en-US" dirty="0"/>
          </a:p>
          <a:p>
            <a:endParaRPr lang="en-US" dirty="0"/>
          </a:p>
        </p:txBody>
      </p:sp>
    </p:spTree>
    <p:extLst>
      <p:ext uri="{BB962C8B-B14F-4D97-AF65-F5344CB8AC3E}">
        <p14:creationId xmlns:p14="http://schemas.microsoft.com/office/powerpoint/2010/main" val="451127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Experience is a good school , but fees have to be paid.</a:t>
            </a:r>
            <a:br>
              <a:rPr lang="en-US" sz="2500" dirty="0" smtClean="0"/>
            </a:br>
            <a:r>
              <a:rPr lang="en-US" sz="2500" dirty="0" smtClean="0"/>
              <a:t>OUR CHARGES BELOW FOR OUR SERVICES</a:t>
            </a:r>
            <a:endParaRPr lang="en-US" sz="2500" dirty="0"/>
          </a:p>
        </p:txBody>
      </p:sp>
      <p:pic>
        <p:nvPicPr>
          <p:cNvPr id="4" name="Picture 3" descr="artworkimage-medium-12166588-39386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5" y="2002118"/>
            <a:ext cx="3511176" cy="4064000"/>
          </a:xfrm>
          <a:prstGeom prst="rect">
            <a:avLst/>
          </a:prstGeom>
        </p:spPr>
      </p:pic>
      <p:sp>
        <p:nvSpPr>
          <p:cNvPr id="5" name="Rectangle 4"/>
          <p:cNvSpPr/>
          <p:nvPr/>
        </p:nvSpPr>
        <p:spPr>
          <a:xfrm>
            <a:off x="4064000" y="2292634"/>
            <a:ext cx="4572000" cy="4031873"/>
          </a:xfrm>
          <a:prstGeom prst="rect">
            <a:avLst/>
          </a:prstGeom>
        </p:spPr>
        <p:txBody>
          <a:bodyPr>
            <a:spAutoFit/>
          </a:bodyPr>
          <a:lstStyle/>
          <a:p>
            <a:r>
              <a:rPr lang="en-US" sz="1600" b="1" u="sng" dirty="0" smtClean="0"/>
              <a:t>HOME STYLING SERVICES</a:t>
            </a:r>
          </a:p>
          <a:p>
            <a:endParaRPr lang="en-US" sz="1600" dirty="0"/>
          </a:p>
          <a:p>
            <a:r>
              <a:rPr lang="en-US" sz="1600" dirty="0" smtClean="0"/>
              <a:t>SOMETIMES WHEN CONFUSED BETWWEEN THE CHOICES AN EXPERT CHOICE CAN BE REALLY HELPFUL , WE GUIDE YOU THE RIGHT MATERIAL AS PER YOUR FAMILY NEEDS AND INVESTMENT,  WE ALSO MAKE SURE TO MAKE SURE THAT </a:t>
            </a:r>
            <a:r>
              <a:rPr lang="en-US" sz="1600" b="1" u="sng" dirty="0" smtClean="0"/>
              <a:t> </a:t>
            </a:r>
            <a:r>
              <a:rPr lang="en-US" sz="1600" dirty="0" smtClean="0"/>
              <a:t>EVEN A LIL YOU SPEND ON CORRECT MATERIAL AND OUR GUIDANCE WILL HELP YOU SAVE A MINIMUM OF 25% OF THE PROJECT COST , BY HELPING YOU GET CORRECT GUIDANCE ON MATERIAL CHOICES </a:t>
            </a:r>
          </a:p>
          <a:p>
            <a:r>
              <a:rPr lang="en-US" sz="1600" dirty="0" smtClean="0"/>
              <a:t>FOR WHICH WE CHARGE Rs25,000/ + Travel </a:t>
            </a:r>
          </a:p>
          <a:p>
            <a:endParaRPr lang="en-US" sz="1600" dirty="0" smtClean="0"/>
          </a:p>
          <a:p>
            <a:endParaRPr lang="en-US" sz="1600" dirty="0"/>
          </a:p>
        </p:txBody>
      </p:sp>
    </p:spTree>
    <p:extLst>
      <p:ext uri="{BB962C8B-B14F-4D97-AF65-F5344CB8AC3E}">
        <p14:creationId xmlns:p14="http://schemas.microsoft.com/office/powerpoint/2010/main" val="3767402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30" y="-687294"/>
            <a:ext cx="7543800" cy="2979271"/>
          </a:xfrm>
        </p:spPr>
        <p:txBody>
          <a:bodyPr>
            <a:normAutofit/>
          </a:bodyPr>
          <a:lstStyle/>
          <a:p>
            <a:r>
              <a:rPr lang="en-US" dirty="0" smtClean="0"/>
              <a:t>VASTU </a:t>
            </a:r>
            <a:br>
              <a:rPr lang="en-US" dirty="0" smtClean="0"/>
            </a:br>
            <a:r>
              <a:rPr lang="en-US" sz="2200" dirty="0" smtClean="0"/>
              <a:t>“A art for positivity in your home”</a:t>
            </a:r>
            <a:endParaRPr lang="en-US" sz="2200" dirty="0"/>
          </a:p>
        </p:txBody>
      </p:sp>
      <p:sp>
        <p:nvSpPr>
          <p:cNvPr id="3" name="Content Placeholder 2"/>
          <p:cNvSpPr>
            <a:spLocks noGrp="1"/>
          </p:cNvSpPr>
          <p:nvPr>
            <p:ph idx="1"/>
          </p:nvPr>
        </p:nvSpPr>
        <p:spPr/>
        <p:txBody>
          <a:bodyPr/>
          <a:lstStyle/>
          <a:p>
            <a:r>
              <a:rPr lang="en-US" dirty="0" smtClean="0"/>
              <a:t>UNDERSTAND THE MEANING OF VASTU </a:t>
            </a:r>
          </a:p>
          <a:p>
            <a:pPr marL="0" indent="0">
              <a:buNone/>
            </a:pPr>
            <a:r>
              <a:rPr lang="nl-NL" dirty="0" smtClean="0">
                <a:hlinkClick r:id="rId2"/>
              </a:rPr>
              <a:t>https://www.youtube.com/watch?v=Winbsi_T8CA&amp;t=1s</a:t>
            </a:r>
            <a:endParaRPr lang="nl-NL" dirty="0" smtClean="0"/>
          </a:p>
          <a:p>
            <a:pPr marL="0" indent="0">
              <a:buNone/>
            </a:pPr>
            <a:endParaRPr lang="en-US" dirty="0" smtClean="0"/>
          </a:p>
          <a:p>
            <a:pPr marL="0" indent="0">
              <a:buNone/>
            </a:pPr>
            <a:r>
              <a:rPr lang="en-US" dirty="0" smtClean="0"/>
              <a:t>VASTU CONSULTANCY AVAILABLE TO KEEP YOUR HOME HAPPY POSITIVE AND FULL OF LOVE &amp; JOYS </a:t>
            </a:r>
            <a:endParaRPr lang="nl-NL" dirty="0" smtClean="0"/>
          </a:p>
          <a:p>
            <a:pPr marL="0" indent="0">
              <a:buNone/>
            </a:pPr>
            <a:r>
              <a:rPr lang="nl-NL" dirty="0" smtClean="0"/>
              <a:t>“ASK FOR DETAILS - 8368977624</a:t>
            </a:r>
            <a:endParaRPr lang="en-US" dirty="0" smtClean="0"/>
          </a:p>
        </p:txBody>
      </p:sp>
    </p:spTree>
    <p:extLst>
      <p:ext uri="{BB962C8B-B14F-4D97-AF65-F5344CB8AC3E}">
        <p14:creationId xmlns:p14="http://schemas.microsoft.com/office/powerpoint/2010/main" val="431035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6012" y="2726763"/>
            <a:ext cx="6938963" cy="1582271"/>
          </a:xfrm>
        </p:spPr>
        <p:txBody>
          <a:bodyPr>
            <a:noAutofit/>
          </a:bodyPr>
          <a:lstStyle/>
          <a:p>
            <a:r>
              <a:rPr lang="en-US" sz="3500" dirty="0" err="1" smtClean="0"/>
              <a:t>ThankYou</a:t>
            </a:r>
            <a:r>
              <a:rPr lang="en-US" sz="3500" dirty="0" smtClean="0"/>
              <a:t/>
            </a:r>
            <a:br>
              <a:rPr lang="en-US" sz="3500" dirty="0" smtClean="0"/>
            </a:br>
            <a:r>
              <a:rPr lang="en-US" sz="3500" dirty="0" smtClean="0"/>
              <a:t>We Look Forward To Work with you , </a:t>
            </a:r>
            <a:br>
              <a:rPr lang="en-US" sz="3500" dirty="0" smtClean="0"/>
            </a:br>
            <a:r>
              <a:rPr lang="en-US" sz="3500" dirty="0" smtClean="0"/>
              <a:t>Not just to make your home look better but to make your life better</a:t>
            </a:r>
            <a:endParaRPr lang="en-US" sz="3500" dirty="0"/>
          </a:p>
        </p:txBody>
      </p:sp>
    </p:spTree>
    <p:extLst>
      <p:ext uri="{BB962C8B-B14F-4D97-AF65-F5344CB8AC3E}">
        <p14:creationId xmlns:p14="http://schemas.microsoft.com/office/powerpoint/2010/main" val="167363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err="1" smtClean="0"/>
              <a:t>Asquare</a:t>
            </a:r>
            <a:r>
              <a:rPr lang="en-US" sz="3500" dirty="0" smtClean="0"/>
              <a:t> Designs Designing Spaces </a:t>
            </a:r>
            <a:endParaRPr lang="en-US" sz="3500" dirty="0"/>
          </a:p>
        </p:txBody>
      </p:sp>
      <p:sp>
        <p:nvSpPr>
          <p:cNvPr id="4" name="Rectangle 3"/>
          <p:cNvSpPr/>
          <p:nvPr/>
        </p:nvSpPr>
        <p:spPr>
          <a:xfrm>
            <a:off x="575733" y="1962708"/>
            <a:ext cx="8195734" cy="4154983"/>
          </a:xfrm>
          <a:prstGeom prst="rect">
            <a:avLst/>
          </a:prstGeom>
        </p:spPr>
        <p:txBody>
          <a:bodyPr wrap="square">
            <a:spAutoFit/>
          </a:bodyPr>
          <a:lstStyle/>
          <a:p>
            <a:r>
              <a:rPr lang="en-US" sz="2200" b="1" u="sng" dirty="0"/>
              <a:t>ASQUARE DESIGNS DESIGNING SPACES</a:t>
            </a:r>
            <a:endParaRPr lang="en-US" sz="2200" dirty="0"/>
          </a:p>
          <a:p>
            <a:r>
              <a:rPr lang="en-US" sz="2200" dirty="0"/>
              <a:t> </a:t>
            </a:r>
          </a:p>
          <a:p>
            <a:r>
              <a:rPr lang="en-US" sz="2200" dirty="0"/>
              <a:t>We are located where our client need us , “</a:t>
            </a:r>
            <a:r>
              <a:rPr lang="en-US" sz="2200" dirty="0" err="1"/>
              <a:t>asquaredesigns</a:t>
            </a:r>
            <a:r>
              <a:rPr lang="en-US" sz="2200" dirty="0"/>
              <a:t>” stands for Aesthetics and Ambiance” </a:t>
            </a:r>
          </a:p>
          <a:p>
            <a:r>
              <a:rPr lang="en-US" sz="2200" dirty="0"/>
              <a:t>The company provides interior design and consultancy services with turnkey installations for varied types of projects including corporate &amp; housing sectors. </a:t>
            </a:r>
          </a:p>
          <a:p>
            <a:r>
              <a:rPr lang="en-US" sz="2200" dirty="0"/>
              <a:t> </a:t>
            </a:r>
          </a:p>
          <a:p>
            <a:r>
              <a:rPr lang="en-US" sz="2200" dirty="0"/>
              <a:t>Our design studio develops interior where comfort scale and discreet ornamentation come together in a beautiful and meaningful spaces for the people who inhabit them . </a:t>
            </a:r>
          </a:p>
          <a:p>
            <a:r>
              <a:rPr lang="en-US" sz="2200" b="1" dirty="0"/>
              <a:t> </a:t>
            </a:r>
            <a:endParaRPr lang="en-US" sz="2200" dirty="0"/>
          </a:p>
        </p:txBody>
      </p:sp>
    </p:spTree>
    <p:extLst>
      <p:ext uri="{BB962C8B-B14F-4D97-AF65-F5344CB8AC3E}">
        <p14:creationId xmlns:p14="http://schemas.microsoft.com/office/powerpoint/2010/main" val="1713402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err="1" smtClean="0"/>
              <a:t>dESIGN</a:t>
            </a:r>
            <a:r>
              <a:rPr lang="en-US" sz="3500" dirty="0" smtClean="0"/>
              <a:t> VILLAGE BY RUMI</a:t>
            </a:r>
            <a:endParaRPr lang="en-US" sz="3500" dirty="0"/>
          </a:p>
        </p:txBody>
      </p:sp>
      <p:sp>
        <p:nvSpPr>
          <p:cNvPr id="4" name="Rectangle 3"/>
          <p:cNvSpPr/>
          <p:nvPr/>
        </p:nvSpPr>
        <p:spPr>
          <a:xfrm>
            <a:off x="609599" y="1766712"/>
            <a:ext cx="8094133" cy="4708981"/>
          </a:xfrm>
          <a:prstGeom prst="rect">
            <a:avLst/>
          </a:prstGeom>
        </p:spPr>
        <p:txBody>
          <a:bodyPr wrap="square">
            <a:spAutoFit/>
          </a:bodyPr>
          <a:lstStyle/>
          <a:p>
            <a:r>
              <a:rPr lang="en-US" sz="2000" b="1" u="sng" dirty="0"/>
              <a:t>DESIGN VILLAGE </a:t>
            </a:r>
            <a:endParaRPr lang="en-US" sz="2000" dirty="0"/>
          </a:p>
          <a:p>
            <a:r>
              <a:rPr lang="en-US" sz="2000" b="1" dirty="0"/>
              <a:t> </a:t>
            </a:r>
            <a:endParaRPr lang="en-US" sz="2000" dirty="0"/>
          </a:p>
          <a:p>
            <a:r>
              <a:rPr lang="en-US" sz="2000" dirty="0" err="1"/>
              <a:t>DesignVillage</a:t>
            </a:r>
            <a:r>
              <a:rPr lang="en-US" sz="2000" dirty="0"/>
              <a:t> is a unique store which offers various different kind of products that are needed to construct a beautiful home , </a:t>
            </a:r>
          </a:p>
          <a:p>
            <a:r>
              <a:rPr lang="en-US" sz="2000" dirty="0"/>
              <a:t>We do manufacture &amp; import state of the art home furnishings , bed spreads quilts table dressings cushion cover </a:t>
            </a:r>
            <a:r>
              <a:rPr lang="en-US" sz="2000" dirty="0" err="1"/>
              <a:t>etc</a:t>
            </a:r>
            <a:r>
              <a:rPr lang="en-US" sz="2000" dirty="0"/>
              <a:t>  . we serve quality cutlery and dinner ware , for you to enjoy food in the best possible way , </a:t>
            </a:r>
          </a:p>
          <a:p>
            <a:r>
              <a:rPr lang="en-US" sz="2000" dirty="0"/>
              <a:t>Above from home dressings we offer &amp; design customize  lighting , finest wooden floorings , sanitary ware , wallpapers , curtains &amp; blinds and other accessories which give any ordinary  space a desirable look ,  </a:t>
            </a:r>
          </a:p>
          <a:p>
            <a:r>
              <a:rPr lang="en-US" sz="2000" dirty="0"/>
              <a:t>We are not just limited to above our store offers a café for non-veg lovers which serves one of the kind home cooked chicken and mutton served with bread or rice and a plant nursery which serves great collection of potted plants to be kept inside out , our store also offers  designer apparels handcrafted by the ladies of Rajasthan </a:t>
            </a:r>
          </a:p>
        </p:txBody>
      </p:sp>
    </p:spTree>
    <p:extLst>
      <p:ext uri="{BB962C8B-B14F-4D97-AF65-F5344CB8AC3E}">
        <p14:creationId xmlns:p14="http://schemas.microsoft.com/office/powerpoint/2010/main" val="2774766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 SERVICES WE OFFER</a:t>
            </a:r>
            <a:endParaRPr lang="en-US" sz="3500" dirty="0"/>
          </a:p>
        </p:txBody>
      </p:sp>
      <p:sp>
        <p:nvSpPr>
          <p:cNvPr id="3" name="Content Placeholder 2"/>
          <p:cNvSpPr>
            <a:spLocks noGrp="1"/>
          </p:cNvSpPr>
          <p:nvPr>
            <p:ph idx="1"/>
          </p:nvPr>
        </p:nvSpPr>
        <p:spPr>
          <a:xfrm>
            <a:off x="643467" y="2084293"/>
            <a:ext cx="7924800" cy="4299573"/>
          </a:xfrm>
        </p:spPr>
        <p:txBody>
          <a:bodyPr>
            <a:normAutofit fontScale="47500" lnSpcReduction="20000"/>
          </a:bodyPr>
          <a:lstStyle/>
          <a:p>
            <a:r>
              <a:rPr lang="en-US" sz="4600" b="1" dirty="0"/>
              <a:t>-SPACE PLANNING</a:t>
            </a:r>
            <a:endParaRPr lang="en-US" sz="4600" dirty="0"/>
          </a:p>
          <a:p>
            <a:r>
              <a:rPr lang="en-US" sz="4600" b="1" dirty="0"/>
              <a:t>-STYLING </a:t>
            </a:r>
            <a:endParaRPr lang="en-US" sz="4600" dirty="0"/>
          </a:p>
          <a:p>
            <a:r>
              <a:rPr lang="en-US" sz="4600" b="1" dirty="0"/>
              <a:t>-SELECTION PROCESS</a:t>
            </a:r>
            <a:endParaRPr lang="en-US" sz="4600" dirty="0"/>
          </a:p>
          <a:p>
            <a:r>
              <a:rPr lang="en-US" sz="4600" b="1" dirty="0"/>
              <a:t>-FALSE CEILING</a:t>
            </a:r>
            <a:endParaRPr lang="en-US" sz="4600" dirty="0"/>
          </a:p>
          <a:p>
            <a:r>
              <a:rPr lang="en-US" sz="4600" b="1" dirty="0"/>
              <a:t>-HVAC JOBS (ALL KIND – WINDOW – SPLIT – CASSETTE – TOWER)</a:t>
            </a:r>
            <a:endParaRPr lang="en-US" sz="4600" dirty="0"/>
          </a:p>
          <a:p>
            <a:r>
              <a:rPr lang="en-US" sz="4600" b="1" dirty="0"/>
              <a:t>-ELECTRICALS </a:t>
            </a:r>
            <a:endParaRPr lang="en-US" sz="4600" dirty="0"/>
          </a:p>
          <a:p>
            <a:r>
              <a:rPr lang="en-US" sz="4600" b="1" dirty="0"/>
              <a:t>-MODULAR FURNITURE </a:t>
            </a:r>
            <a:endParaRPr lang="en-US" sz="4600" dirty="0"/>
          </a:p>
          <a:p>
            <a:r>
              <a:rPr lang="en-US" sz="4600" b="1" dirty="0"/>
              <a:t>-(CIVIL WORK ON TURNKEY BASIS)</a:t>
            </a:r>
            <a:endParaRPr lang="en-US" sz="4600" dirty="0"/>
          </a:p>
          <a:p>
            <a:endParaRPr lang="en-US" dirty="0"/>
          </a:p>
        </p:txBody>
      </p:sp>
    </p:spTree>
    <p:extLst>
      <p:ext uri="{BB962C8B-B14F-4D97-AF65-F5344CB8AC3E}">
        <p14:creationId xmlns:p14="http://schemas.microsoft.com/office/powerpoint/2010/main" val="363819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PRODUCTS WE OFFER</a:t>
            </a:r>
            <a:endParaRPr lang="en-US" sz="3500" dirty="0"/>
          </a:p>
        </p:txBody>
      </p:sp>
      <p:sp>
        <p:nvSpPr>
          <p:cNvPr id="3" name="Content Placeholder 2"/>
          <p:cNvSpPr>
            <a:spLocks noGrp="1"/>
          </p:cNvSpPr>
          <p:nvPr>
            <p:ph idx="1"/>
          </p:nvPr>
        </p:nvSpPr>
        <p:spPr>
          <a:xfrm>
            <a:off x="1097280" y="2084294"/>
            <a:ext cx="6949440" cy="4164106"/>
          </a:xfrm>
        </p:spPr>
        <p:txBody>
          <a:bodyPr>
            <a:normAutofit fontScale="92500" lnSpcReduction="10000"/>
          </a:bodyPr>
          <a:lstStyle/>
          <a:p>
            <a:r>
              <a:rPr lang="en-US" b="1" dirty="0" smtClean="0"/>
              <a:t>-</a:t>
            </a:r>
            <a:r>
              <a:rPr lang="en-US" b="1" dirty="0"/>
              <a:t>WOODEN FLOORING</a:t>
            </a:r>
            <a:endParaRPr lang="en-US" dirty="0"/>
          </a:p>
          <a:p>
            <a:r>
              <a:rPr lang="en-US" b="1" dirty="0"/>
              <a:t>-WALLPAPER </a:t>
            </a:r>
            <a:endParaRPr lang="en-US" dirty="0"/>
          </a:p>
          <a:p>
            <a:r>
              <a:rPr lang="en-US" b="1" dirty="0"/>
              <a:t>-PVC PANLES </a:t>
            </a:r>
            <a:endParaRPr lang="en-US" dirty="0"/>
          </a:p>
          <a:p>
            <a:r>
              <a:rPr lang="en-US" b="1" dirty="0"/>
              <a:t>-PVC FLOORING</a:t>
            </a:r>
            <a:endParaRPr lang="en-US" dirty="0"/>
          </a:p>
          <a:p>
            <a:r>
              <a:rPr lang="en-US" b="1" dirty="0"/>
              <a:t>-ARTIFICIAL GRASS </a:t>
            </a:r>
            <a:endParaRPr lang="en-US" dirty="0"/>
          </a:p>
          <a:p>
            <a:r>
              <a:rPr lang="en-US" b="1" dirty="0"/>
              <a:t>-VERTICAL GARDENS </a:t>
            </a:r>
            <a:endParaRPr lang="en-US" dirty="0"/>
          </a:p>
          <a:p>
            <a:r>
              <a:rPr lang="en-US" b="1" dirty="0"/>
              <a:t>-ALL KIND OF BLINDS</a:t>
            </a:r>
            <a:endParaRPr lang="en-US" dirty="0"/>
          </a:p>
          <a:p>
            <a:r>
              <a:rPr lang="en-US" b="1" dirty="0"/>
              <a:t>-UPHOLSTERY FABRICS BY D-DÉCOR &amp; REST </a:t>
            </a:r>
            <a:endParaRPr lang="en-US" dirty="0"/>
          </a:p>
          <a:p>
            <a:endParaRPr lang="en-US" dirty="0"/>
          </a:p>
        </p:txBody>
      </p:sp>
    </p:spTree>
    <p:extLst>
      <p:ext uri="{BB962C8B-B14F-4D97-AF65-F5344CB8AC3E}">
        <p14:creationId xmlns:p14="http://schemas.microsoft.com/office/powerpoint/2010/main" val="2552619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2200" b="1" u="sng" dirty="0"/>
              <a:t>-WE UNDERTAKE PROJECTS WITH TIME COMMITMENTS &amp; CORE RESPONSIBILTY </a:t>
            </a:r>
            <a:r>
              <a:rPr lang="en-US" sz="2200" dirty="0"/>
              <a:t/>
            </a:r>
            <a:br>
              <a:rPr lang="en-US" sz="2200" dirty="0"/>
            </a:br>
            <a:endParaRPr lang="en-US" sz="2200" dirty="0"/>
          </a:p>
        </p:txBody>
      </p:sp>
      <p:sp>
        <p:nvSpPr>
          <p:cNvPr id="5" name="Subtitle 4"/>
          <p:cNvSpPr>
            <a:spLocks noGrp="1"/>
          </p:cNvSpPr>
          <p:nvPr>
            <p:ph type="subTitle" idx="1"/>
          </p:nvPr>
        </p:nvSpPr>
        <p:spPr/>
        <p:txBody>
          <a:bodyPr/>
          <a:lstStyle/>
          <a:p>
            <a:r>
              <a:rPr lang="en-US" b="1" dirty="0"/>
              <a:t> </a:t>
            </a:r>
            <a:endParaRPr lang="en-US" dirty="0"/>
          </a:p>
          <a:p>
            <a:r>
              <a:rPr lang="en-US" b="1" u="sng" dirty="0"/>
              <a:t>-WE ASSURE THE BEST QULAITY RELIABLE PRODUCTS WITH VALUABLE GUARANTEES  </a:t>
            </a:r>
            <a:endParaRPr lang="en-US" dirty="0"/>
          </a:p>
          <a:p>
            <a:endParaRPr lang="en-US" dirty="0"/>
          </a:p>
        </p:txBody>
      </p:sp>
    </p:spTree>
    <p:extLst>
      <p:ext uri="{BB962C8B-B14F-4D97-AF65-F5344CB8AC3E}">
        <p14:creationId xmlns:p14="http://schemas.microsoft.com/office/powerpoint/2010/main" val="224299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70792545_2808819235809074_200832099530309632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33" y="0"/>
            <a:ext cx="8061361" cy="6858000"/>
          </a:xfrm>
          <a:prstGeom prst="rect">
            <a:avLst/>
          </a:prstGeom>
        </p:spPr>
      </p:pic>
    </p:spTree>
    <p:extLst>
      <p:ext uri="{BB962C8B-B14F-4D97-AF65-F5344CB8AC3E}">
        <p14:creationId xmlns:p14="http://schemas.microsoft.com/office/powerpoint/2010/main" val="2982751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TESTIMONIALS </a:t>
            </a:r>
            <a:endParaRPr lang="en-US" sz="3500" dirty="0"/>
          </a:p>
        </p:txBody>
      </p:sp>
      <p:pic>
        <p:nvPicPr>
          <p:cNvPr id="4" name="Picture 3" descr="IMG-5726.JPG"/>
          <p:cNvPicPr>
            <a:picLocks noChangeAspect="1"/>
          </p:cNvPicPr>
          <p:nvPr/>
        </p:nvPicPr>
        <p:blipFill rotWithShape="1">
          <a:blip r:embed="rId2" cstate="print">
            <a:extLst>
              <a:ext uri="{28A0092B-C50C-407E-A947-70E740481C1C}">
                <a14:useLocalDpi xmlns:a14="http://schemas.microsoft.com/office/drawing/2010/main" val="0"/>
              </a:ext>
            </a:extLst>
          </a:blip>
          <a:srcRect t="12594" r="8080" b="48537"/>
          <a:stretch/>
        </p:blipFill>
        <p:spPr>
          <a:xfrm>
            <a:off x="139700" y="2243666"/>
            <a:ext cx="4096373" cy="3750734"/>
          </a:xfrm>
          <a:prstGeom prst="rect">
            <a:avLst/>
          </a:prstGeom>
        </p:spPr>
      </p:pic>
      <p:pic>
        <p:nvPicPr>
          <p:cNvPr id="5" name="Picture 4" descr="IMG-5727.JPG"/>
          <p:cNvPicPr>
            <a:picLocks noChangeAspect="1"/>
          </p:cNvPicPr>
          <p:nvPr/>
        </p:nvPicPr>
        <p:blipFill rotWithShape="1">
          <a:blip r:embed="rId3" cstate="print">
            <a:extLst>
              <a:ext uri="{28A0092B-C50C-407E-A947-70E740481C1C}">
                <a14:useLocalDpi xmlns:a14="http://schemas.microsoft.com/office/drawing/2010/main" val="0"/>
              </a:ext>
            </a:extLst>
          </a:blip>
          <a:srcRect t="12940" b="55426"/>
          <a:stretch/>
        </p:blipFill>
        <p:spPr>
          <a:xfrm>
            <a:off x="4373299" y="2243666"/>
            <a:ext cx="4770701" cy="3293534"/>
          </a:xfrm>
          <a:prstGeom prst="rect">
            <a:avLst/>
          </a:prstGeom>
        </p:spPr>
      </p:pic>
    </p:spTree>
    <p:extLst>
      <p:ext uri="{BB962C8B-B14F-4D97-AF65-F5344CB8AC3E}">
        <p14:creationId xmlns:p14="http://schemas.microsoft.com/office/powerpoint/2010/main" val="3675851735"/>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Formal">
  <a:themeElements>
    <a:clrScheme name="Formal">
      <a:dk1>
        <a:srgbClr val="534239"/>
      </a:dk1>
      <a:lt1>
        <a:srgbClr val="FFFFFF"/>
      </a:lt1>
      <a:dk2>
        <a:srgbClr val="3D3A48"/>
      </a:dk2>
      <a:lt2>
        <a:srgbClr val="E1DFD1"/>
      </a:lt2>
      <a:accent1>
        <a:srgbClr val="907F76"/>
      </a:accent1>
      <a:accent2>
        <a:srgbClr val="A46645"/>
      </a:accent2>
      <a:accent3>
        <a:srgbClr val="CD9C47"/>
      </a:accent3>
      <a:accent4>
        <a:srgbClr val="9A92CD"/>
      </a:accent4>
      <a:accent5>
        <a:srgbClr val="7D639B"/>
      </a:accent5>
      <a:accent6>
        <a:srgbClr val="733678"/>
      </a:accent6>
      <a:hlink>
        <a:srgbClr val="A84914"/>
      </a:hlink>
      <a:folHlink>
        <a:srgbClr val="B25672"/>
      </a:folHlink>
    </a:clrScheme>
    <a:fontScheme name="Formal">
      <a:majorFont>
        <a:latin typeface="Garamond"/>
        <a:ea typeface=""/>
        <a:cs typeface=""/>
        <a:font script="Jpan" typeface="ヒラギノ明朝 Pro W3"/>
        <a:font script="Hans" typeface="宋体"/>
        <a:font script="Hant" typeface="新細明體"/>
      </a:majorFont>
      <a:minorFont>
        <a:latin typeface="Garamond"/>
        <a:ea typeface=""/>
        <a:cs typeface=""/>
        <a:font script="Jpan" typeface="ヒラギノ明朝 Pro W3"/>
        <a:font script="Hans" typeface="宋体"/>
        <a:font script="Hant" typeface="新細明體"/>
      </a:minorFont>
    </a:fontScheme>
    <a:fmtScheme name="Formal">
      <a:fillStyleLst>
        <a:solidFill>
          <a:schemeClr val="phClr"/>
        </a:solidFill>
        <a:blipFill rotWithShape="1">
          <a:blip xmlns:r="http://schemas.openxmlformats.org/officeDocument/2006/relationships" r:embed="rId1">
            <a:duotone>
              <a:schemeClr val="phClr">
                <a:tint val="60000"/>
                <a:satMod val="200000"/>
              </a:schemeClr>
              <a:schemeClr val="phClr">
                <a:shade val="90000"/>
                <a:satMod val="150000"/>
              </a:schemeClr>
            </a:duotone>
          </a:blip>
          <a:tile tx="0" ty="0" sx="50000" sy="50000" flip="none" algn="tl"/>
        </a:blipFill>
        <a:blipFill rotWithShape="1">
          <a:blip xmlns:r="http://schemas.openxmlformats.org/officeDocument/2006/relationships" r:embed="rId2">
            <a:duotone>
              <a:schemeClr val="phClr">
                <a:tint val="80000"/>
                <a:satMod val="135000"/>
              </a:schemeClr>
              <a:schemeClr val="phClr">
                <a:shade val="80000"/>
                <a:satMod val="150000"/>
              </a:schemeClr>
            </a:duotone>
          </a:blip>
          <a:tile tx="0" ty="0" sx="65000" sy="65000" flip="none" algn="tl"/>
        </a:blipFill>
      </a:fillStyleLst>
      <a:lnStyleLst>
        <a:ln w="12700" cap="flat" cmpd="sng" algn="ctr">
          <a:solidFill>
            <a:schemeClr val="phClr">
              <a:shade val="95000"/>
              <a:satMod val="105000"/>
            </a:schemeClr>
          </a:solidFill>
          <a:prstDash val="solid"/>
          <a:miter/>
        </a:ln>
        <a:ln w="25400" cap="flat" cmpd="sng" algn="ctr">
          <a:solidFill>
            <a:schemeClr val="phClr">
              <a:shade val="90000"/>
              <a:alpha val="90000"/>
            </a:schemeClr>
          </a:solidFill>
          <a:prstDash val="solid"/>
          <a:miter/>
        </a:ln>
        <a:ln w="38100" cap="flat" cmpd="sng" algn="ctr">
          <a:solidFill>
            <a:schemeClr val="phClr">
              <a:shade val="85000"/>
              <a:alpha val="90000"/>
              <a:satMod val="125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outerShdw blurRad="88900" dist="38100" dir="5400000" sx="101000" sy="101000" rotWithShape="0">
              <a:srgbClr val="000000">
                <a:alpha val="50000"/>
              </a:srgbClr>
            </a:outerShdw>
          </a:effectLst>
          <a:scene3d>
            <a:camera prst="orthographicFront">
              <a:rot lat="0" lon="0" rev="0"/>
            </a:camera>
            <a:lightRig rig="morning" dir="t">
              <a:rot lat="0" lon="0" rev="6000000"/>
            </a:lightRig>
          </a:scene3d>
          <a:sp3d prstMaterial="metal">
            <a:bevelT w="25400" h="12700" prst="artDeco"/>
          </a:sp3d>
        </a:effectStyle>
      </a:effectStyleLst>
      <a:bgFillStyleLst>
        <a:solidFill>
          <a:schemeClr val="phClr"/>
        </a:solidFill>
        <a:blipFill rotWithShape="1">
          <a:blip xmlns:r="http://schemas.openxmlformats.org/officeDocument/2006/relationships" r:embed="rId3">
            <a:duotone>
              <a:schemeClr val="phClr">
                <a:tint val="50000"/>
                <a:satMod val="250000"/>
              </a:schemeClr>
              <a:schemeClr val="phClr">
                <a:shade val="80000"/>
                <a:satMod val="175000"/>
              </a:schemeClr>
            </a:duotone>
          </a:blip>
          <a:stretch/>
        </a:blipFill>
        <a:blipFill rotWithShape="1">
          <a:blip xmlns:r="http://schemas.openxmlformats.org/officeDocument/2006/relationships" r:embed="rId4">
            <a:duotone>
              <a:schemeClr val="phClr">
                <a:tint val="10000"/>
                <a:satMod val="260000"/>
                <a:lumMod val="115000"/>
              </a:schemeClr>
              <a:schemeClr val="phClr">
                <a:shade val="75000"/>
                <a:satMod val="175000"/>
                <a:lumMod val="105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191</TotalTime>
  <Words>686</Words>
  <Application>Microsoft Macintosh PowerPoint</Application>
  <PresentationFormat>On-screen Show (4:3)</PresentationFormat>
  <Paragraphs>105</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Formal</vt:lpstr>
      <vt:lpstr>DesignVillage</vt:lpstr>
      <vt:lpstr>What Is Design To Me ? To work with someone it is essential to be know the person better first </vt:lpstr>
      <vt:lpstr>Asquare Designs Designing Spaces </vt:lpstr>
      <vt:lpstr>dESIGN VILLAGE BY RUMI</vt:lpstr>
      <vt:lpstr> SERVICES WE OFFER</vt:lpstr>
      <vt:lpstr>PRODUCTS WE OFFER</vt:lpstr>
      <vt:lpstr>-WE UNDERTAKE PROJECTS WITH TIME COMMITMENTS &amp; CORE RESPONSIBILTY  </vt:lpstr>
      <vt:lpstr>PowerPoint Presentation</vt:lpstr>
      <vt:lpstr>TESTIMONIALS </vt:lpstr>
      <vt:lpstr>PowerPoint Presentation</vt:lpstr>
      <vt:lpstr>Our Finished Spaces</vt:lpstr>
      <vt:lpstr>Our Finished Spaces</vt:lpstr>
      <vt:lpstr>Our Finished Spaces</vt:lpstr>
      <vt:lpstr>Our Finished Spaces</vt:lpstr>
      <vt:lpstr>WELCOME ON BOARD WE SHALL BE HAPPY TO MAKE YOUR DREAM HOME COME TO LIFE  </vt:lpstr>
      <vt:lpstr>LIVING ROOM    Living room is a room in a residential house or apartment for relaxing and socializing. Living room may contain furnishings such as a sofa, chairs, occasional tables, coffee tables, bookshelves, electric lamps, rugs, or other furniture.</vt:lpstr>
      <vt:lpstr>LOBBY </vt:lpstr>
      <vt:lpstr>MASTER BEDROOM Why is it called the master bedroom? It's because a householder, if male, was known as the Master, the abbreviation for which is Mr. His wife the mistress of the house has the abbreviation Mrs. The master bedroom is the one used by the Master or the Master and his wife. ... The “master bedroom” was used in architectural plans to mean the owner's bedroom. </vt:lpstr>
      <vt:lpstr>KIDS BEDROOM / RECREATIONAL ROOM </vt:lpstr>
      <vt:lpstr>PowerPoint Presentation</vt:lpstr>
      <vt:lpstr>PARENTS BEDROOM</vt:lpstr>
      <vt:lpstr>     Outdoors </vt:lpstr>
      <vt:lpstr>Bringing your dream to reality is what we will work for you in the below given methods you can choose from..</vt:lpstr>
      <vt:lpstr>Experience is a good school , but fees have to be paid. OUR CHARGES BELOW FOR OUR SERVICES</vt:lpstr>
      <vt:lpstr>Experience is a good school , but fees have to be paid. OUR CHARGES BELOW FOR OUR SERVICES</vt:lpstr>
      <vt:lpstr>Experience is a good school , but fees have to be paid. OUR CHARGES BELOW FOR OUR SERVICES</vt:lpstr>
      <vt:lpstr>Experience is a good school , but fees have to be paid. OUR CHARGES BELOW FOR OUR SERVICES</vt:lpstr>
      <vt:lpstr>VASTU  “A art for positivity in your home”</vt:lpstr>
      <vt:lpstr>ThankYou We Look Forward To Work with you ,  Not just to make your home look better but to make your life better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DesignVillage</dc:title>
  <dc:creator>Rumit Ahuja</dc:creator>
  <cp:lastModifiedBy>Rumit Ahuja</cp:lastModifiedBy>
  <cp:revision>24</cp:revision>
  <dcterms:created xsi:type="dcterms:W3CDTF">2019-12-13T10:59:39Z</dcterms:created>
  <dcterms:modified xsi:type="dcterms:W3CDTF">2021-06-05T12:30:25Z</dcterms:modified>
</cp:coreProperties>
</file>